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sldIdLst>
    <p:sldId id="343" r:id="rId2"/>
    <p:sldId id="345" r:id="rId3"/>
    <p:sldId id="355" r:id="rId4"/>
    <p:sldId id="346" r:id="rId5"/>
    <p:sldId id="344" r:id="rId6"/>
    <p:sldId id="306" r:id="rId7"/>
    <p:sldId id="310" r:id="rId8"/>
    <p:sldId id="348" r:id="rId9"/>
    <p:sldId id="353" r:id="rId10"/>
    <p:sldId id="349" r:id="rId11"/>
    <p:sldId id="351" r:id="rId12"/>
    <p:sldId id="350" r:id="rId13"/>
    <p:sldId id="352" r:id="rId14"/>
    <p:sldId id="354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7"/>
    <p:restoredTop sz="88542"/>
  </p:normalViewPr>
  <p:slideViewPr>
    <p:cSldViewPr snapToGrid="0" snapToObjects="1">
      <p:cViewPr varScale="1">
        <p:scale>
          <a:sx n="48" d="100"/>
          <a:sy n="48" d="100"/>
        </p:scale>
        <p:origin x="4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7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82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24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88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>
            <a:lvl1pPr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417598" y="3892134"/>
            <a:ext cx="13548804" cy="3023697"/>
          </a:xfrm>
          <a:prstGeom prst="rect">
            <a:avLst/>
          </a:prstGeom>
        </p:spPr>
        <p:txBody>
          <a:bodyPr lIns="33045" tIns="33045" rIns="33045" bIns="33045" anchor="b"/>
          <a:lstStyle>
            <a:lvl1pPr>
              <a:defRPr sz="10200"/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17598" y="6998444"/>
            <a:ext cx="13548804" cy="1032685"/>
          </a:xfrm>
          <a:prstGeom prst="rect">
            <a:avLst/>
          </a:prstGeom>
        </p:spPr>
        <p:txBody>
          <a:bodyPr lIns="33045" tIns="33045" rIns="33045" bIns="33045"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9616" y="10906118"/>
            <a:ext cx="276506" cy="276835"/>
          </a:xfrm>
          <a:prstGeom prst="rect">
            <a:avLst/>
          </a:prstGeom>
        </p:spPr>
        <p:txBody>
          <a:bodyPr lIns="33045" tIns="33045" rIns="33045" bIns="33045"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3" r:id="rId12"/>
    <p:sldLayoutId id="2147483664" r:id="rId13"/>
    <p:sldLayoutId id="2147483665" r:id="rId14"/>
  </p:sldLayoutIdLst>
  <p:transition spd="med"/>
  <p:hf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11" Type="http://schemas.openxmlformats.org/officeDocument/2006/relationships/image" Target="../media/image41.emf"/><Relationship Id="rId5" Type="http://schemas.openxmlformats.org/officeDocument/2006/relationships/image" Target="../media/image36.png"/><Relationship Id="rId15" Type="http://schemas.openxmlformats.org/officeDocument/2006/relationships/image" Target="../media/image8.png"/><Relationship Id="rId10" Type="http://schemas.openxmlformats.org/officeDocument/2006/relationships/image" Target="../media/image40.emf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Domics-UdeS/MEDomicsLab" TargetMode="Externa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medomics.ai/" TargetMode="External"/><Relationship Id="rId2" Type="http://schemas.openxmlformats.org/officeDocument/2006/relationships/hyperlink" Target="https://www.medomics-udes.org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saquebec.ca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prevalis.recherche.usherbrooke.ca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medomics.ai/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hyperlink" Target="https://reseau1quebec.ca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11" Type="http://schemas.openxmlformats.org/officeDocument/2006/relationships/image" Target="../media/image8.png"/><Relationship Id="rId5" Type="http://schemas.openxmlformats.org/officeDocument/2006/relationships/image" Target="../media/image25.emf"/><Relationship Id="rId10" Type="http://schemas.openxmlformats.org/officeDocument/2006/relationships/image" Target="../media/image30.png"/><Relationship Id="rId4" Type="http://schemas.openxmlformats.org/officeDocument/2006/relationships/image" Target="../media/image24.emf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"/>
          <p:cNvGrpSpPr/>
          <p:nvPr/>
        </p:nvGrpSpPr>
        <p:grpSpPr>
          <a:xfrm>
            <a:off x="13211013" y="4960044"/>
            <a:ext cx="10397134" cy="3795911"/>
            <a:chOff x="0" y="804609"/>
            <a:chExt cx="18189614" cy="3795909"/>
          </a:xfrm>
        </p:grpSpPr>
        <p:sp>
          <p:nvSpPr>
            <p:cNvPr id="164" name="MEDomicsLab"/>
            <p:cNvSpPr/>
            <p:nvPr/>
          </p:nvSpPr>
          <p:spPr>
            <a:xfrm>
              <a:off x="9094806" y="118522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/>
              </a:lvl1pPr>
            </a:lstStyle>
            <a:p>
              <a:endParaRPr dirty="0"/>
            </a:p>
          </p:txBody>
        </p:sp>
        <p:sp>
          <p:nvSpPr>
            <p:cNvPr id="165" name="An open-source computation platform for…"/>
            <p:cNvSpPr/>
            <p:nvPr/>
          </p:nvSpPr>
          <p:spPr>
            <a:xfrm>
              <a:off x="0" y="804609"/>
              <a:ext cx="18189614" cy="3795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 b="0"/>
              </a:lvl1pPr>
            </a:lstStyle>
            <a:p>
              <a:r>
                <a:rPr lang="en-CA" sz="8000" i="1" dirty="0"/>
                <a:t>Integrative modeling of heterogeneous data in medicine</a:t>
              </a:r>
              <a:endParaRPr sz="8000" i="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8583C5-FD7C-E6CA-A1A3-AEEEE1421FF9}"/>
              </a:ext>
            </a:extLst>
          </p:cNvPr>
          <p:cNvSpPr txBox="1"/>
          <p:nvPr/>
        </p:nvSpPr>
        <p:spPr>
          <a:xfrm>
            <a:off x="15464204" y="9238699"/>
            <a:ext cx="6616678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Web: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medomicslab.org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           (</a:t>
            </a:r>
            <a:r>
              <a:rPr lang="en-US" b="0" i="1" dirty="0"/>
              <a:t>not yet online</a:t>
            </a:r>
            <a:r>
              <a:rPr lang="en-US" b="0" dirty="0"/>
              <a:t>)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6528A-1D44-1858-1AF8-1E7B92EF6BBA}"/>
              </a:ext>
            </a:extLst>
          </p:cNvPr>
          <p:cNvSpPr txBox="1"/>
          <p:nvPr/>
        </p:nvSpPr>
        <p:spPr>
          <a:xfrm>
            <a:off x="17554262" y="12574137"/>
            <a:ext cx="661667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Update: October 6</a:t>
            </a:r>
            <a:r>
              <a:rPr lang="en-US" sz="4000" b="0" baseline="30000" dirty="0"/>
              <a:t>th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2023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4" name="Picture 3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F4B85EFF-66E9-AD91-8133-4A082782B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9" y="300312"/>
            <a:ext cx="11350687" cy="1135068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UTLINE">
            <a:extLst>
              <a:ext uri="{FF2B5EF4-FFF2-40B4-BE49-F238E27FC236}">
                <a16:creationId xmlns:a16="http://schemas.microsoft.com/office/drawing/2014/main" id="{789CDFF4-491E-D6FA-A657-59878E2E80F0}"/>
              </a:ext>
            </a:extLst>
          </p:cNvPr>
          <p:cNvSpPr txBox="1"/>
          <p:nvPr/>
        </p:nvSpPr>
        <p:spPr>
          <a:xfrm>
            <a:off x="5896887" y="0"/>
            <a:ext cx="12581971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u="none" dirty="0"/>
              <a:t>CURRENT SCOPE</a:t>
            </a:r>
            <a:endParaRPr u="none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0BEF47-9259-22C5-86CD-5E51FFAD0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24344"/>
              </p:ext>
            </p:extLst>
          </p:nvPr>
        </p:nvGraphicFramePr>
        <p:xfrm>
          <a:off x="1505108" y="2624666"/>
          <a:ext cx="21365528" cy="1045633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499928">
                  <a:extLst>
                    <a:ext uri="{9D8B030D-6E8A-4147-A177-3AD203B41FA5}">
                      <a16:colId xmlns:a16="http://schemas.microsoft.com/office/drawing/2014/main" val="103781970"/>
                    </a:ext>
                  </a:extLst>
                </a:gridCol>
                <a:gridCol w="6182836">
                  <a:extLst>
                    <a:ext uri="{9D8B030D-6E8A-4147-A177-3AD203B41FA5}">
                      <a16:colId xmlns:a16="http://schemas.microsoft.com/office/drawing/2014/main" val="1731161611"/>
                    </a:ext>
                  </a:extLst>
                </a:gridCol>
                <a:gridCol w="5341382">
                  <a:extLst>
                    <a:ext uri="{9D8B030D-6E8A-4147-A177-3AD203B41FA5}">
                      <a16:colId xmlns:a16="http://schemas.microsoft.com/office/drawing/2014/main" val="1723134063"/>
                    </a:ext>
                  </a:extLst>
                </a:gridCol>
                <a:gridCol w="5341382">
                  <a:extLst>
                    <a:ext uri="{9D8B030D-6E8A-4147-A177-3AD203B41FA5}">
                      <a16:colId xmlns:a16="http://schemas.microsoft.com/office/drawing/2014/main" val="462790377"/>
                    </a:ext>
                  </a:extLst>
                </a:gridCol>
              </a:tblGrid>
              <a:tr h="2614084">
                <a:tc>
                  <a:txBody>
                    <a:bodyPr/>
                    <a:lstStyle/>
                    <a:p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PROCESS TYPE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solidFill>
                            <a:schemeClr val="tx1"/>
                          </a:solidFill>
                        </a:rPr>
                        <a:t>FUTURE WORK</a:t>
                      </a:r>
                    </a:p>
                  </a:txBody>
                  <a:tcPr anchor="ctr" anchorCtr="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0" dirty="0">
                          <a:solidFill>
                            <a:schemeClr val="tx1"/>
                          </a:solidFill>
                        </a:rPr>
                        <a:t>🚫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4294941"/>
                  </a:ext>
                </a:extLst>
              </a:tr>
              <a:tr h="2614084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GENERAL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3000" b="1" i="0" dirty="0">
                          <a:solidFill>
                            <a:schemeClr val="tx1"/>
                          </a:solidFill>
                        </a:rPr>
                        <a:t>Local research use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Remote server 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management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Cloud integration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2712441"/>
                  </a:ext>
                </a:extLst>
              </a:tr>
              <a:tr h="2614084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CSV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DICOM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formats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Tabular, time-series, text and medical imaging data</a:t>
                      </a:r>
                    </a:p>
                    <a:p>
                      <a:pPr marL="342900" marR="0" lvl="0" indent="-34290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Deep feature extraction from pre-trained models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FIHR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format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Ontologies and relational DB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Specialized data formats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48755861"/>
                  </a:ext>
                </a:extLst>
              </a:tr>
              <a:tr h="2614084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MODELING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Multiple static time points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Machine learning : classification, regression and survival analyses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Predictive modeling</a:t>
                      </a:r>
                    </a:p>
                  </a:txBody>
                  <a:tcPr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Longitudinal analyses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Basic deep learning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Hierarchical GNN learning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Continual learning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Import/Export expert scripts</a:t>
                      </a:r>
                    </a:p>
                  </a:txBody>
                  <a:tcPr anchor="ctr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Expert computer vision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Expert NLP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Expert multi-omics analyses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Expert biomedical signal analyses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Expert DL, RL, SSL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533785"/>
                  </a:ext>
                </a:extLst>
              </a:tr>
            </a:tbl>
          </a:graphicData>
        </a:graphic>
      </p:graphicFrame>
      <p:pic>
        <p:nvPicPr>
          <p:cNvPr id="3" name="Picture 2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7721BDFF-6AC6-3A77-64C2-BEBE3B2643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70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B1172A-8B13-6601-5201-5124658D248B}"/>
              </a:ext>
            </a:extLst>
          </p:cNvPr>
          <p:cNvSpPr/>
          <p:nvPr/>
        </p:nvSpPr>
        <p:spPr>
          <a:xfrm>
            <a:off x="148268" y="2447611"/>
            <a:ext cx="24079200" cy="11127535"/>
          </a:xfrm>
          <a:prstGeom prst="rect">
            <a:avLst/>
          </a:prstGeom>
          <a:solidFill>
            <a:srgbClr val="00B0F0">
              <a:alpha val="25000"/>
            </a:srgb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B33854-96F4-E30D-C832-4E7E2515E34C}"/>
              </a:ext>
            </a:extLst>
          </p:cNvPr>
          <p:cNvSpPr/>
          <p:nvPr/>
        </p:nvSpPr>
        <p:spPr>
          <a:xfrm>
            <a:off x="320621" y="9973783"/>
            <a:ext cx="9320728" cy="3387600"/>
          </a:xfrm>
          <a:prstGeom prst="rect">
            <a:avLst/>
          </a:prstGeom>
          <a:solidFill>
            <a:srgbClr val="00B0F0">
              <a:alpha val="25000"/>
            </a:srgb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OUTLINE">
            <a:extLst>
              <a:ext uri="{FF2B5EF4-FFF2-40B4-BE49-F238E27FC236}">
                <a16:creationId xmlns:a16="http://schemas.microsoft.com/office/drawing/2014/main" id="{789CDFF4-491E-D6FA-A657-59878E2E80F0}"/>
              </a:ext>
            </a:extLst>
          </p:cNvPr>
          <p:cNvSpPr txBox="1"/>
          <p:nvPr/>
        </p:nvSpPr>
        <p:spPr>
          <a:xfrm>
            <a:off x="7774800" y="326545"/>
            <a:ext cx="88261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u="none" dirty="0"/>
              <a:t>WORKFLOW</a:t>
            </a:r>
            <a:endParaRPr u="non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3C3CDE-7BF1-B7A5-BFC7-5BF82CBC0F17}"/>
              </a:ext>
            </a:extLst>
          </p:cNvPr>
          <p:cNvSpPr/>
          <p:nvPr/>
        </p:nvSpPr>
        <p:spPr>
          <a:xfrm>
            <a:off x="346517" y="2714011"/>
            <a:ext cx="23682701" cy="3387600"/>
          </a:xfrm>
          <a:prstGeom prst="rect">
            <a:avLst/>
          </a:prstGeom>
          <a:solidFill>
            <a:srgbClr val="00B0F0">
              <a:alpha val="25000"/>
            </a:srgb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BE14F9-8CC6-9DF3-04A4-F5722E502BFE}"/>
              </a:ext>
            </a:extLst>
          </p:cNvPr>
          <p:cNvSpPr/>
          <p:nvPr/>
        </p:nvSpPr>
        <p:spPr>
          <a:xfrm>
            <a:off x="320620" y="6343897"/>
            <a:ext cx="23734494" cy="3387600"/>
          </a:xfrm>
          <a:prstGeom prst="rect">
            <a:avLst/>
          </a:prstGeom>
          <a:solidFill>
            <a:srgbClr val="00B0F0">
              <a:alpha val="25000"/>
            </a:srgb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68363D-6689-C4F5-ACAA-4E138098E65A}"/>
              </a:ext>
            </a:extLst>
          </p:cNvPr>
          <p:cNvSpPr txBox="1"/>
          <p:nvPr/>
        </p:nvSpPr>
        <p:spPr>
          <a:xfrm rot="16200000">
            <a:off x="-484668" y="7524736"/>
            <a:ext cx="318995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DEVELOPMENT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LAYER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C26D8A-6866-F1C1-89D7-AB2324900DC6}"/>
              </a:ext>
            </a:extLst>
          </p:cNvPr>
          <p:cNvSpPr txBox="1"/>
          <p:nvPr/>
        </p:nvSpPr>
        <p:spPr>
          <a:xfrm rot="16200000">
            <a:off x="-484668" y="3894849"/>
            <a:ext cx="318995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LAYER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8FF3DE-50ED-7B45-3A3F-731AA0A765B6}"/>
              </a:ext>
            </a:extLst>
          </p:cNvPr>
          <p:cNvSpPr txBox="1"/>
          <p:nvPr/>
        </p:nvSpPr>
        <p:spPr>
          <a:xfrm rot="16200000">
            <a:off x="-490137" y="11154622"/>
            <a:ext cx="318995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DEPLOYMENT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LAYER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Data 27">
            <a:extLst>
              <a:ext uri="{FF2B5EF4-FFF2-40B4-BE49-F238E27FC236}">
                <a16:creationId xmlns:a16="http://schemas.microsoft.com/office/drawing/2014/main" id="{086703ED-BD6F-F6F8-E558-C1F2102BB6C0}"/>
              </a:ext>
            </a:extLst>
          </p:cNvPr>
          <p:cNvSpPr/>
          <p:nvPr/>
        </p:nvSpPr>
        <p:spPr>
          <a:xfrm>
            <a:off x="19555939" y="3908488"/>
            <a:ext cx="4423459" cy="984885"/>
          </a:xfrm>
          <a:prstGeom prst="flowChartInputOutpu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TIME SERIES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CSV table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4F63502-08D3-C32B-39E7-F6A97F6D3AB6}"/>
              </a:ext>
            </a:extLst>
          </p:cNvPr>
          <p:cNvGrpSpPr/>
          <p:nvPr/>
        </p:nvGrpSpPr>
        <p:grpSpPr>
          <a:xfrm>
            <a:off x="148268" y="256144"/>
            <a:ext cx="5462008" cy="1800000"/>
            <a:chOff x="190647" y="328678"/>
            <a:chExt cx="5462008" cy="1800000"/>
          </a:xfrm>
        </p:grpSpPr>
        <p:sp>
          <p:nvSpPr>
            <p:cNvPr id="30" name="Data 29">
              <a:extLst>
                <a:ext uri="{FF2B5EF4-FFF2-40B4-BE49-F238E27FC236}">
                  <a16:creationId xmlns:a16="http://schemas.microsoft.com/office/drawing/2014/main" id="{B4DF4738-30A8-AAE0-77E6-0BCAC2D2CA69}"/>
                </a:ext>
              </a:extLst>
            </p:cNvPr>
            <p:cNvSpPr/>
            <p:nvPr/>
          </p:nvSpPr>
          <p:spPr>
            <a:xfrm>
              <a:off x="190647" y="328678"/>
              <a:ext cx="5462008" cy="1800000"/>
            </a:xfrm>
            <a:prstGeom prst="flowChartInputOutput">
              <a:avLst/>
            </a:prstGeom>
            <a:solidFill>
              <a:schemeClr val="accent1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B1FFF1-4BA0-DC9F-233B-3EF344E7761C}"/>
                </a:ext>
              </a:extLst>
            </p:cNvPr>
            <p:cNvSpPr txBox="1"/>
            <p:nvPr/>
          </p:nvSpPr>
          <p:spPr>
            <a:xfrm>
              <a:off x="1159978" y="413636"/>
              <a:ext cx="3835401" cy="105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kumimoji="0" lang="en-US" sz="3200" b="0" i="1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MEDomicsLab</a:t>
              </a:r>
              <a:endParaRPr kumimoji="0" lang="en-US" sz="32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</a:p>
          </p:txBody>
        </p:sp>
      </p:grpSp>
      <p:sp>
        <p:nvSpPr>
          <p:cNvPr id="33" name="Data 32">
            <a:extLst>
              <a:ext uri="{FF2B5EF4-FFF2-40B4-BE49-F238E27FC236}">
                <a16:creationId xmlns:a16="http://schemas.microsoft.com/office/drawing/2014/main" id="{F2888DA2-D788-71F0-B93A-2549F50AA3B3}"/>
              </a:ext>
            </a:extLst>
          </p:cNvPr>
          <p:cNvSpPr/>
          <p:nvPr/>
        </p:nvSpPr>
        <p:spPr>
          <a:xfrm>
            <a:off x="19555939" y="2835300"/>
            <a:ext cx="4423459" cy="984885"/>
          </a:xfrm>
          <a:prstGeom prst="flowChartInputOutpu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IMAGES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DICOM</a:t>
            </a:r>
            <a:endParaRPr kumimoji="0" lang="en-US" sz="32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4" name="Data 33">
            <a:extLst>
              <a:ext uri="{FF2B5EF4-FFF2-40B4-BE49-F238E27FC236}">
                <a16:creationId xmlns:a16="http://schemas.microsoft.com/office/drawing/2014/main" id="{58C2391C-2EB8-CB2E-906B-96212EABD13C}"/>
              </a:ext>
            </a:extLst>
          </p:cNvPr>
          <p:cNvSpPr/>
          <p:nvPr/>
        </p:nvSpPr>
        <p:spPr>
          <a:xfrm>
            <a:off x="19555939" y="4978995"/>
            <a:ext cx="4400032" cy="984885"/>
          </a:xfrm>
          <a:prstGeom prst="flowChartInputOutpu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TEXT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i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CSV table</a:t>
            </a:r>
            <a:endParaRPr kumimoji="0" lang="en-US" sz="32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1289CDA-4036-732F-0145-4C6D412C6E33}"/>
              </a:ext>
            </a:extLst>
          </p:cNvPr>
          <p:cNvGrpSpPr/>
          <p:nvPr/>
        </p:nvGrpSpPr>
        <p:grpSpPr>
          <a:xfrm>
            <a:off x="11674206" y="4608041"/>
            <a:ext cx="3764196" cy="1322122"/>
            <a:chOff x="11674206" y="4608041"/>
            <a:chExt cx="3764196" cy="13221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AE5E53-3286-5631-3783-C5A0942A4F31}"/>
                </a:ext>
              </a:extLst>
            </p:cNvPr>
            <p:cNvSpPr/>
            <p:nvPr/>
          </p:nvSpPr>
          <p:spPr>
            <a:xfrm>
              <a:off x="11674206" y="4608041"/>
              <a:ext cx="3727964" cy="1322122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25400" cap="flat">
              <a:solidFill>
                <a:schemeClr val="tx1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7BF266-BDF5-A0FF-F794-314F9D48DD5C}"/>
                </a:ext>
              </a:extLst>
            </p:cNvPr>
            <p:cNvSpPr txBox="1"/>
            <p:nvPr/>
          </p:nvSpPr>
          <p:spPr>
            <a:xfrm>
              <a:off x="11674206" y="4617147"/>
              <a:ext cx="3727964" cy="564257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Exploratory</a:t>
              </a: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module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4C3D1A-DFD9-D08A-D7B0-113F5DA51434}"/>
                </a:ext>
              </a:extLst>
            </p:cNvPr>
            <p:cNvSpPr txBox="1"/>
            <p:nvPr/>
          </p:nvSpPr>
          <p:spPr>
            <a:xfrm>
              <a:off x="11674206" y="5281934"/>
              <a:ext cx="3764196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0" dirty="0"/>
                <a:t>EDA</a:t>
              </a:r>
              <a:endParaRPr kumimoji="0" lang="en-US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747CC5-0B9A-AFBD-63C1-16DEC2DA11AE}"/>
              </a:ext>
            </a:extLst>
          </p:cNvPr>
          <p:cNvGrpSpPr/>
          <p:nvPr/>
        </p:nvGrpSpPr>
        <p:grpSpPr>
          <a:xfrm>
            <a:off x="14305811" y="2990190"/>
            <a:ext cx="3764196" cy="1328457"/>
            <a:chOff x="2668711" y="3310294"/>
            <a:chExt cx="2941565" cy="132845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4FF5D2-D021-A2DC-075E-4D5924822E56}"/>
                </a:ext>
              </a:extLst>
            </p:cNvPr>
            <p:cNvSpPr/>
            <p:nvPr/>
          </p:nvSpPr>
          <p:spPr>
            <a:xfrm>
              <a:off x="2668711" y="3316629"/>
              <a:ext cx="2913251" cy="1322122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A5AAB1-FA68-5155-DAD9-F1579E324EBF}"/>
                </a:ext>
              </a:extLst>
            </p:cNvPr>
            <p:cNvSpPr txBox="1"/>
            <p:nvPr/>
          </p:nvSpPr>
          <p:spPr>
            <a:xfrm>
              <a:off x="2668711" y="3310294"/>
              <a:ext cx="2913251" cy="564257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Extraction</a:t>
              </a: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module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0C85D2-2B39-B9CB-85BD-B96420B29070}"/>
                </a:ext>
              </a:extLst>
            </p:cNvPr>
            <p:cNvSpPr txBox="1"/>
            <p:nvPr/>
          </p:nvSpPr>
          <p:spPr>
            <a:xfrm>
              <a:off x="2668711" y="3990522"/>
              <a:ext cx="2941565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0" dirty="0"/>
                <a:t>Feature extractor</a:t>
              </a:r>
              <a:endParaRPr kumimoji="0" lang="en-US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F09D7D8-0D81-439C-B7BB-70276285E5EA}"/>
              </a:ext>
            </a:extLst>
          </p:cNvPr>
          <p:cNvCxnSpPr>
            <a:cxnSpLocks/>
            <a:stCxn id="33" idx="2"/>
            <a:endCxn id="52" idx="3"/>
          </p:cNvCxnSpPr>
          <p:nvPr/>
        </p:nvCxnSpPr>
        <p:spPr>
          <a:xfrm rot="10800000" flipV="1">
            <a:off x="18070007" y="3327743"/>
            <a:ext cx="1928278" cy="624804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9FA94633-0DA3-B208-EC73-29C34BEAD67E}"/>
              </a:ext>
            </a:extLst>
          </p:cNvPr>
          <p:cNvCxnSpPr>
            <a:cxnSpLocks/>
            <a:stCxn id="28" idx="2"/>
            <a:endCxn id="52" idx="3"/>
          </p:cNvCxnSpPr>
          <p:nvPr/>
        </p:nvCxnSpPr>
        <p:spPr>
          <a:xfrm rot="10800000">
            <a:off x="18070007" y="3952547"/>
            <a:ext cx="1928278" cy="448384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25F8A6D-C90D-5D09-5FCE-9F2E0CE7ADE7}"/>
              </a:ext>
            </a:extLst>
          </p:cNvPr>
          <p:cNvCxnSpPr>
            <a:cxnSpLocks/>
            <a:stCxn id="34" idx="2"/>
            <a:endCxn id="52" idx="3"/>
          </p:cNvCxnSpPr>
          <p:nvPr/>
        </p:nvCxnSpPr>
        <p:spPr>
          <a:xfrm rot="10800000">
            <a:off x="18070008" y="3952548"/>
            <a:ext cx="1925935" cy="1518891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FCB0EF3-9D19-2566-D1F9-099DDE88FE2D}"/>
              </a:ext>
            </a:extLst>
          </p:cNvPr>
          <p:cNvGrpSpPr/>
          <p:nvPr/>
        </p:nvGrpSpPr>
        <p:grpSpPr>
          <a:xfrm>
            <a:off x="2012283" y="7171366"/>
            <a:ext cx="6516236" cy="2131561"/>
            <a:chOff x="2668711" y="3316628"/>
            <a:chExt cx="2941566" cy="2131561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09BA881-E582-F157-EA3A-ACED67CE4053}"/>
                </a:ext>
              </a:extLst>
            </p:cNvPr>
            <p:cNvSpPr/>
            <p:nvPr/>
          </p:nvSpPr>
          <p:spPr>
            <a:xfrm>
              <a:off x="2668711" y="3316628"/>
              <a:ext cx="2941565" cy="2131561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81B30CF-2916-771E-0703-EF0B0EB639B9}"/>
                </a:ext>
              </a:extLst>
            </p:cNvPr>
            <p:cNvSpPr txBox="1"/>
            <p:nvPr/>
          </p:nvSpPr>
          <p:spPr>
            <a:xfrm>
              <a:off x="2668711" y="3325735"/>
              <a:ext cx="2941566" cy="564257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Machine Learning (ML) </a:t>
              </a: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module 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600AA31-C8EA-98FE-A10E-13BF6CD36024}"/>
                </a:ext>
              </a:extLst>
            </p:cNvPr>
            <p:cNvSpPr txBox="1"/>
            <p:nvPr/>
          </p:nvSpPr>
          <p:spPr>
            <a:xfrm>
              <a:off x="2668711" y="4323030"/>
              <a:ext cx="2941565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Experiment </a:t>
              </a: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⎼</a:t>
              </a: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Finalize</a:t>
              </a:r>
              <a:r>
                <a:rPr lang="en-US" b="0" dirty="0"/>
                <a:t> m</a:t>
              </a: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odel 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CB7A086-0D26-4F36-3CB9-A7BFA0994DD2}"/>
              </a:ext>
            </a:extLst>
          </p:cNvPr>
          <p:cNvGrpSpPr/>
          <p:nvPr/>
        </p:nvGrpSpPr>
        <p:grpSpPr>
          <a:xfrm>
            <a:off x="17270417" y="7171364"/>
            <a:ext cx="6516236" cy="2131561"/>
            <a:chOff x="2668711" y="3316628"/>
            <a:chExt cx="2941566" cy="213156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356CEA5-6796-5F0F-99BD-3A6116F80B24}"/>
                </a:ext>
              </a:extLst>
            </p:cNvPr>
            <p:cNvSpPr/>
            <p:nvPr/>
          </p:nvSpPr>
          <p:spPr>
            <a:xfrm>
              <a:off x="2668711" y="3316628"/>
              <a:ext cx="2941565" cy="2131561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1CD7D1C-B5E8-BC86-3AC3-31062759E0BE}"/>
                </a:ext>
              </a:extLst>
            </p:cNvPr>
            <p:cNvSpPr txBox="1"/>
            <p:nvPr/>
          </p:nvSpPr>
          <p:spPr>
            <a:xfrm>
              <a:off x="2668711" y="3325735"/>
              <a:ext cx="2941566" cy="564257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Federated Learning (FL) </a:t>
              </a: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module 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77BBD20-F9F4-ABBB-93C6-6A0B8D828D16}"/>
                </a:ext>
              </a:extLst>
            </p:cNvPr>
            <p:cNvSpPr txBox="1"/>
            <p:nvPr/>
          </p:nvSpPr>
          <p:spPr>
            <a:xfrm>
              <a:off x="2668711" y="4323030"/>
              <a:ext cx="2941565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Simulate FL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1C9E48D-3AD6-1A55-627C-31B877A7484C}"/>
              </a:ext>
            </a:extLst>
          </p:cNvPr>
          <p:cNvGrpSpPr/>
          <p:nvPr/>
        </p:nvGrpSpPr>
        <p:grpSpPr>
          <a:xfrm>
            <a:off x="9641348" y="7171365"/>
            <a:ext cx="6516236" cy="2131561"/>
            <a:chOff x="2668711" y="3316628"/>
            <a:chExt cx="2941566" cy="2131561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F809360-E94D-DFA8-9463-131F88575ABF}"/>
                </a:ext>
              </a:extLst>
            </p:cNvPr>
            <p:cNvSpPr/>
            <p:nvPr/>
          </p:nvSpPr>
          <p:spPr>
            <a:xfrm>
              <a:off x="2668711" y="3316628"/>
              <a:ext cx="2941565" cy="2131561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BBCF31F-2AA5-B38A-4358-F12F610657FA}"/>
                </a:ext>
              </a:extLst>
            </p:cNvPr>
            <p:cNvSpPr txBox="1"/>
            <p:nvPr/>
          </p:nvSpPr>
          <p:spPr>
            <a:xfrm>
              <a:off x="2668711" y="3325735"/>
              <a:ext cx="2941566" cy="564257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Evaluation</a:t>
              </a: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module 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07621E9-A2D7-22F0-17D7-B1DBA4BAB482}"/>
                </a:ext>
              </a:extLst>
            </p:cNvPr>
            <p:cNvSpPr txBox="1"/>
            <p:nvPr/>
          </p:nvSpPr>
          <p:spPr>
            <a:xfrm>
              <a:off x="2668711" y="4323030"/>
              <a:ext cx="2941565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Test model </a:t>
              </a:r>
              <a:r>
                <a:rPr kumimoji="0" lang="en-US" sz="28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⎼</a:t>
              </a: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Explain model</a:t>
              </a:r>
            </a:p>
          </p:txBody>
        </p:sp>
      </p:grp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3E318057-369C-BD09-2583-7B9AB17EBD2D}"/>
              </a:ext>
            </a:extLst>
          </p:cNvPr>
          <p:cNvCxnSpPr>
            <a:cxnSpLocks/>
            <a:stCxn id="29" idx="4"/>
            <a:endCxn id="104" idx="0"/>
          </p:cNvCxnSpPr>
          <p:nvPr/>
        </p:nvCxnSpPr>
        <p:spPr>
          <a:xfrm rot="16200000" flipH="1">
            <a:off x="4358477" y="6268549"/>
            <a:ext cx="1242226" cy="581622"/>
          </a:xfrm>
          <a:prstGeom prst="bentConnector3">
            <a:avLst>
              <a:gd name="adj1" fmla="val 51753"/>
            </a:avLst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3E5DA8DD-D438-64DD-798A-C8E4ECDCF598}"/>
              </a:ext>
            </a:extLst>
          </p:cNvPr>
          <p:cNvCxnSpPr>
            <a:cxnSpLocks/>
            <a:stCxn id="29" idx="4"/>
            <a:endCxn id="108" idx="0"/>
          </p:cNvCxnSpPr>
          <p:nvPr/>
        </p:nvCxnSpPr>
        <p:spPr>
          <a:xfrm rot="16200000" flipH="1">
            <a:off x="11987545" y="-1360519"/>
            <a:ext cx="1242224" cy="15839756"/>
          </a:xfrm>
          <a:prstGeom prst="bentConnector3">
            <a:avLst>
              <a:gd name="adj1" fmla="val 51753"/>
            </a:avLst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3474E1F-998D-07DB-519B-17EC18CFD677}"/>
              </a:ext>
            </a:extLst>
          </p:cNvPr>
          <p:cNvCxnSpPr>
            <a:cxnSpLocks/>
            <a:stCxn id="105" idx="3"/>
            <a:endCxn id="113" idx="1"/>
          </p:cNvCxnSpPr>
          <p:nvPr/>
        </p:nvCxnSpPr>
        <p:spPr>
          <a:xfrm flipV="1">
            <a:off x="8528517" y="8459896"/>
            <a:ext cx="1112831" cy="1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23DC56F-2963-F928-4FCA-C2465F05A0BE}"/>
              </a:ext>
            </a:extLst>
          </p:cNvPr>
          <p:cNvGrpSpPr/>
          <p:nvPr/>
        </p:nvGrpSpPr>
        <p:grpSpPr>
          <a:xfrm>
            <a:off x="2012283" y="10749039"/>
            <a:ext cx="6516236" cy="2131561"/>
            <a:chOff x="2668711" y="3316628"/>
            <a:chExt cx="2941566" cy="2131561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B13286D-DB59-E39F-B7D3-1D9B40B414AE}"/>
                </a:ext>
              </a:extLst>
            </p:cNvPr>
            <p:cNvSpPr/>
            <p:nvPr/>
          </p:nvSpPr>
          <p:spPr>
            <a:xfrm>
              <a:off x="2668711" y="3316628"/>
              <a:ext cx="2941565" cy="2131561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52F3790-F8E8-F219-F6C0-5FEC0B5D24D9}"/>
                </a:ext>
              </a:extLst>
            </p:cNvPr>
            <p:cNvSpPr txBox="1"/>
            <p:nvPr/>
          </p:nvSpPr>
          <p:spPr>
            <a:xfrm>
              <a:off x="2668711" y="3325735"/>
              <a:ext cx="2941566" cy="564257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Application</a:t>
              </a: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module 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C368718-81D6-47B2-A00B-EAED48C142C4}"/>
                </a:ext>
              </a:extLst>
            </p:cNvPr>
            <p:cNvSpPr txBox="1"/>
            <p:nvPr/>
          </p:nvSpPr>
          <p:spPr>
            <a:xfrm>
              <a:off x="2668711" y="4323030"/>
              <a:ext cx="2941565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Apply model </a:t>
              </a: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⎼ </a:t>
              </a: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Deploy model</a:t>
              </a:r>
              <a:r>
                <a:rPr kumimoji="0" lang="en-US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 </a:t>
              </a:r>
              <a:endParaRPr kumimoji="0" lang="en-US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F59EA4B9-0867-50F9-2D26-4987FA6C1E2F}"/>
              </a:ext>
            </a:extLst>
          </p:cNvPr>
          <p:cNvCxnSpPr>
            <a:cxnSpLocks/>
            <a:stCxn id="55" idx="1"/>
            <a:endCxn id="111" idx="2"/>
          </p:cNvCxnSpPr>
          <p:nvPr/>
        </p:nvCxnSpPr>
        <p:spPr>
          <a:xfrm rot="16200000" flipV="1">
            <a:off x="13054777" y="9147614"/>
            <a:ext cx="1816832" cy="2127456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AF8A8FF-7C33-CCC0-B227-40189E6A9B75}"/>
              </a:ext>
            </a:extLst>
          </p:cNvPr>
          <p:cNvGrpSpPr/>
          <p:nvPr/>
        </p:nvGrpSpPr>
        <p:grpSpPr>
          <a:xfrm>
            <a:off x="2364362" y="2886151"/>
            <a:ext cx="5757005" cy="1517764"/>
            <a:chOff x="8024927" y="2886151"/>
            <a:chExt cx="5757005" cy="1517764"/>
          </a:xfrm>
        </p:grpSpPr>
        <p:sp>
          <p:nvSpPr>
            <p:cNvPr id="25" name="Data 24">
              <a:extLst>
                <a:ext uri="{FF2B5EF4-FFF2-40B4-BE49-F238E27FC236}">
                  <a16:creationId xmlns:a16="http://schemas.microsoft.com/office/drawing/2014/main" id="{BDB64CE6-AB63-9307-6130-0BE1F554D101}"/>
                </a:ext>
              </a:extLst>
            </p:cNvPr>
            <p:cNvSpPr/>
            <p:nvPr/>
          </p:nvSpPr>
          <p:spPr>
            <a:xfrm>
              <a:off x="8046150" y="2886151"/>
              <a:ext cx="5735782" cy="1440000"/>
            </a:xfrm>
            <a:prstGeom prst="flowChartInputOutput">
              <a:avLst/>
            </a:prstGeom>
            <a:solidFill>
              <a:schemeClr val="accent1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LONGITUDINAL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CSV table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9751E0-79BE-49AF-FD76-8D8A17AF8BC0}"/>
                </a:ext>
              </a:extLst>
            </p:cNvPr>
            <p:cNvSpPr txBox="1"/>
            <p:nvPr/>
          </p:nvSpPr>
          <p:spPr>
            <a:xfrm>
              <a:off x="8024927" y="3839658"/>
              <a:ext cx="99060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Desdemona" pitchFamily="82" charset="77"/>
                  <a:cs typeface="Chakra Petch" pitchFamily="2" charset="-34"/>
                  <a:sym typeface="Helvetica Neue"/>
                </a:rPr>
                <a:t>I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EDA96C-7114-E49D-F590-D4B302D306BD}"/>
              </a:ext>
            </a:extLst>
          </p:cNvPr>
          <p:cNvSpPr txBox="1"/>
          <p:nvPr/>
        </p:nvSpPr>
        <p:spPr>
          <a:xfrm>
            <a:off x="1117599" y="978729"/>
            <a:ext cx="402880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sdemona" pitchFamily="82" charset="77"/>
                <a:cs typeface="Chakra Petch" pitchFamily="2" charset="-34"/>
                <a:sym typeface="Helvetica Neue"/>
              </a:rPr>
              <a:t>I  → </a:t>
            </a:r>
            <a:r>
              <a:rPr kumimoji="0" 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Chakra Petch" pitchFamily="2" charset="-34"/>
                <a:sym typeface="Helvetica Neue"/>
              </a:rPr>
              <a:t>Input points</a:t>
            </a:r>
            <a:endParaRPr kumimoji="0" lang="en-US" sz="3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sdemona" pitchFamily="82" charset="77"/>
              <a:cs typeface="Chakra Petch" pitchFamily="2" charset="-34"/>
              <a:sym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03ABD9-3990-FE15-557E-0C4376BF9520}"/>
              </a:ext>
            </a:extLst>
          </p:cNvPr>
          <p:cNvSpPr txBox="1"/>
          <p:nvPr/>
        </p:nvSpPr>
        <p:spPr>
          <a:xfrm>
            <a:off x="493460" y="1473256"/>
            <a:ext cx="438340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sdemona" pitchFamily="82" charset="77"/>
                <a:cs typeface="Chakra Petch" pitchFamily="2" charset="-34"/>
                <a:sym typeface="Helvetica Neue"/>
              </a:rPr>
              <a:t>O → </a:t>
            </a:r>
            <a:r>
              <a:rPr kumimoji="0" lang="en-US" sz="3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cs typeface="Chakra Petch" pitchFamily="2" charset="-34"/>
                <a:sym typeface="Helvetica Neue"/>
              </a:rPr>
              <a:t>Output points</a:t>
            </a:r>
            <a:endParaRPr kumimoji="0" lang="en-US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sdemona" pitchFamily="82" charset="77"/>
              <a:cs typeface="Chakra Petch" pitchFamily="2" charset="-34"/>
              <a:sym typeface="Helvetica Neue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65552E-11A9-8CB2-C532-CAE1342D18CD}"/>
              </a:ext>
            </a:extLst>
          </p:cNvPr>
          <p:cNvGrpSpPr/>
          <p:nvPr/>
        </p:nvGrpSpPr>
        <p:grpSpPr>
          <a:xfrm>
            <a:off x="1784655" y="4498247"/>
            <a:ext cx="5772015" cy="1493892"/>
            <a:chOff x="7445220" y="4498247"/>
            <a:chExt cx="5772015" cy="1493892"/>
          </a:xfrm>
        </p:grpSpPr>
        <p:sp>
          <p:nvSpPr>
            <p:cNvPr id="29" name="Data 28">
              <a:extLst>
                <a:ext uri="{FF2B5EF4-FFF2-40B4-BE49-F238E27FC236}">
                  <a16:creationId xmlns:a16="http://schemas.microsoft.com/office/drawing/2014/main" id="{6A1831E4-572F-7891-9114-AEDE556281FF}"/>
                </a:ext>
              </a:extLst>
            </p:cNvPr>
            <p:cNvSpPr/>
            <p:nvPr/>
          </p:nvSpPr>
          <p:spPr>
            <a:xfrm>
              <a:off x="7481453" y="4498247"/>
              <a:ext cx="5735782" cy="1440000"/>
            </a:xfrm>
            <a:prstGeom prst="flowChartInputOutput">
              <a:avLst/>
            </a:prstGeom>
            <a:solidFill>
              <a:schemeClr val="accent1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STATIC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rPr>
                <a:t>CSV table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15AB58-71B0-91F2-E47F-B099E116582A}"/>
                </a:ext>
              </a:extLst>
            </p:cNvPr>
            <p:cNvSpPr txBox="1"/>
            <p:nvPr/>
          </p:nvSpPr>
          <p:spPr>
            <a:xfrm>
              <a:off x="7445220" y="5427882"/>
              <a:ext cx="99060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Desdemona" pitchFamily="82" charset="77"/>
                  <a:cs typeface="Chakra Petch" pitchFamily="2" charset="-34"/>
                  <a:sym typeface="Helvetica Neue"/>
                </a:rPr>
                <a:t>I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D5CF846-A4DE-1B70-857A-3597CF804AB9}"/>
              </a:ext>
            </a:extLst>
          </p:cNvPr>
          <p:cNvSpPr txBox="1"/>
          <p:nvPr/>
        </p:nvSpPr>
        <p:spPr>
          <a:xfrm>
            <a:off x="19620768" y="3302920"/>
            <a:ext cx="9906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sdemona" pitchFamily="82" charset="77"/>
                <a:cs typeface="Chakra Petch" pitchFamily="2" charset="-34"/>
                <a:sym typeface="Helvetica Neue"/>
              </a:rPr>
              <a:t>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027A3A-7BEB-DED2-E665-729F8C6FB86A}"/>
              </a:ext>
            </a:extLst>
          </p:cNvPr>
          <p:cNvSpPr txBox="1"/>
          <p:nvPr/>
        </p:nvSpPr>
        <p:spPr>
          <a:xfrm>
            <a:off x="19632843" y="4396411"/>
            <a:ext cx="9906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sdemona" pitchFamily="82" charset="77"/>
                <a:cs typeface="Chakra Petch" pitchFamily="2" charset="-34"/>
                <a:sym typeface="Helvetica Neue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A8C279-8081-4F63-9277-E025F5B5F76C}"/>
              </a:ext>
            </a:extLst>
          </p:cNvPr>
          <p:cNvSpPr txBox="1"/>
          <p:nvPr/>
        </p:nvSpPr>
        <p:spPr>
          <a:xfrm>
            <a:off x="19632843" y="5464752"/>
            <a:ext cx="99060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sdemona" pitchFamily="82" charset="77"/>
                <a:cs typeface="Chakra Petch" pitchFamily="2" charset="-34"/>
                <a:sym typeface="Helvetica Neue"/>
              </a:rPr>
              <a:t>I</a:t>
            </a:r>
          </a:p>
        </p:txBody>
      </p:sp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60554BBE-BCA0-747B-27EE-906DC4B10498}"/>
              </a:ext>
            </a:extLst>
          </p:cNvPr>
          <p:cNvCxnSpPr>
            <a:cxnSpLocks/>
            <a:stCxn id="29" idx="4"/>
            <a:endCxn id="112" idx="0"/>
          </p:cNvCxnSpPr>
          <p:nvPr/>
        </p:nvCxnSpPr>
        <p:spPr>
          <a:xfrm rot="16200000" flipH="1">
            <a:off x="8173010" y="2454015"/>
            <a:ext cx="1242225" cy="8210687"/>
          </a:xfrm>
          <a:prstGeom prst="bentConnector3">
            <a:avLst>
              <a:gd name="adj1" fmla="val 51753"/>
            </a:avLst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6FF5DE-51B1-69C0-30C0-C5B3E671F2FB}"/>
              </a:ext>
            </a:extLst>
          </p:cNvPr>
          <p:cNvGrpSpPr/>
          <p:nvPr/>
        </p:nvGrpSpPr>
        <p:grpSpPr>
          <a:xfrm>
            <a:off x="12283923" y="11119758"/>
            <a:ext cx="5474002" cy="1840305"/>
            <a:chOff x="5364237" y="10440847"/>
            <a:chExt cx="5474002" cy="184030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7454219-E223-7356-E8EE-F97E843EDBFE}"/>
                </a:ext>
              </a:extLst>
            </p:cNvPr>
            <p:cNvGrpSpPr/>
            <p:nvPr/>
          </p:nvGrpSpPr>
          <p:grpSpPr>
            <a:xfrm>
              <a:off x="5376231" y="10440847"/>
              <a:ext cx="5462008" cy="1800000"/>
              <a:chOff x="190647" y="328678"/>
              <a:chExt cx="5462008" cy="1800000"/>
            </a:xfrm>
          </p:grpSpPr>
          <p:sp>
            <p:nvSpPr>
              <p:cNvPr id="55" name="Data 54">
                <a:extLst>
                  <a:ext uri="{FF2B5EF4-FFF2-40B4-BE49-F238E27FC236}">
                    <a16:creationId xmlns:a16="http://schemas.microsoft.com/office/drawing/2014/main" id="{75ABE7C9-FDDF-AE06-D464-53888CA6C861}"/>
                  </a:ext>
                </a:extLst>
              </p:cNvPr>
              <p:cNvSpPr/>
              <p:nvPr/>
            </p:nvSpPr>
            <p:spPr>
              <a:xfrm>
                <a:off x="190647" y="328678"/>
                <a:ext cx="5462008" cy="1800000"/>
              </a:xfrm>
              <a:prstGeom prst="flowChartInputOutput">
                <a:avLst/>
              </a:prstGeom>
              <a:solidFill>
                <a:schemeClr val="accent1"/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FD1BFF4-3F03-E2A6-F26B-B46C1127BF2A}"/>
                  </a:ext>
                </a:extLst>
              </p:cNvPr>
              <p:cNvSpPr txBox="1"/>
              <p:nvPr/>
            </p:nvSpPr>
            <p:spPr>
              <a:xfrm>
                <a:off x="997953" y="933870"/>
                <a:ext cx="3835401" cy="1056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kumimoji="0" lang="en-US" sz="3200" b="0" i="1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rPr>
                  <a:t>MODEL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 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CABB79B-E6D8-2743-8D97-BACB8E79C3EE}"/>
                </a:ext>
              </a:extLst>
            </p:cNvPr>
            <p:cNvGrpSpPr/>
            <p:nvPr/>
          </p:nvGrpSpPr>
          <p:grpSpPr>
            <a:xfrm>
              <a:off x="5364237" y="11684437"/>
              <a:ext cx="4713177" cy="596715"/>
              <a:chOff x="5364237" y="11684437"/>
              <a:chExt cx="4713177" cy="596715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C5D7CCF-84CA-433E-EA39-12B1F60C1DCF}"/>
                  </a:ext>
                </a:extLst>
              </p:cNvPr>
              <p:cNvSpPr txBox="1"/>
              <p:nvPr/>
            </p:nvSpPr>
            <p:spPr>
              <a:xfrm>
                <a:off x="9086814" y="11684437"/>
                <a:ext cx="990600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Desdemona" pitchFamily="82" charset="77"/>
                    <a:cs typeface="Chakra Petch" pitchFamily="2" charset="-34"/>
                    <a:sym typeface="Helvetica Neue"/>
                  </a:rPr>
                  <a:t>O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7A17D51-3EDB-FE07-D673-6098861C00C2}"/>
                  </a:ext>
                </a:extLst>
              </p:cNvPr>
              <p:cNvSpPr txBox="1"/>
              <p:nvPr/>
            </p:nvSpPr>
            <p:spPr>
              <a:xfrm>
                <a:off x="5364237" y="11716895"/>
                <a:ext cx="990600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Desdemona" pitchFamily="82" charset="77"/>
                    <a:cs typeface="Chakra Petch" pitchFamily="2" charset="-34"/>
                    <a:sym typeface="Helvetica Neue"/>
                  </a:rPr>
                  <a:t>I</a:t>
                </a:r>
              </a:p>
            </p:txBody>
          </p:sp>
        </p:grp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56E3DAC-0E72-A3D1-77C5-F08DF5A910A6}"/>
              </a:ext>
            </a:extLst>
          </p:cNvPr>
          <p:cNvCxnSpPr>
            <a:cxnSpLocks/>
            <a:stCxn id="103" idx="2"/>
            <a:endCxn id="136" idx="0"/>
          </p:cNvCxnSpPr>
          <p:nvPr/>
        </p:nvCxnSpPr>
        <p:spPr>
          <a:xfrm>
            <a:off x="5270400" y="9302927"/>
            <a:ext cx="1" cy="1455219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CD6D821-EF0A-1C32-066F-1D7CCB4802D7}"/>
              </a:ext>
            </a:extLst>
          </p:cNvPr>
          <p:cNvCxnSpPr>
            <a:cxnSpLocks/>
            <a:stCxn id="137" idx="3"/>
            <a:endCxn id="55" idx="2"/>
          </p:cNvCxnSpPr>
          <p:nvPr/>
        </p:nvCxnSpPr>
        <p:spPr>
          <a:xfrm flipV="1">
            <a:off x="8528517" y="12019758"/>
            <a:ext cx="4313601" cy="17812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 w="lg" len="med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1094F3E-9C9C-20F2-1AE5-93B92DF10081}"/>
              </a:ext>
            </a:extLst>
          </p:cNvPr>
          <p:cNvGrpSpPr/>
          <p:nvPr/>
        </p:nvGrpSpPr>
        <p:grpSpPr>
          <a:xfrm>
            <a:off x="20412648" y="10138969"/>
            <a:ext cx="3867891" cy="3233674"/>
            <a:chOff x="19733380" y="10138969"/>
            <a:chExt cx="3867891" cy="3233674"/>
          </a:xfrm>
        </p:grpSpPr>
        <p:pic>
          <p:nvPicPr>
            <p:cNvPr id="78" name="Picture 77" descr="A computer chip on a planet&#10;&#10;Description automatically generated with medium confidence">
              <a:extLst>
                <a:ext uri="{FF2B5EF4-FFF2-40B4-BE49-F238E27FC236}">
                  <a16:creationId xmlns:a16="http://schemas.microsoft.com/office/drawing/2014/main" id="{950765C0-85C5-AF56-F062-5B0C3F9F6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8946" y="10660971"/>
              <a:ext cx="2996760" cy="2711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0A8641B-C714-3D35-0811-90D4D23111A9}"/>
                </a:ext>
              </a:extLst>
            </p:cNvPr>
            <p:cNvSpPr txBox="1"/>
            <p:nvPr/>
          </p:nvSpPr>
          <p:spPr>
            <a:xfrm>
              <a:off x="19733380" y="10138969"/>
              <a:ext cx="386789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Collaboration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6BE057-35A3-CA41-21CA-CDF60C77F863}"/>
              </a:ext>
            </a:extLst>
          </p:cNvPr>
          <p:cNvCxnSpPr>
            <a:cxnSpLocks/>
            <a:stCxn id="55" idx="5"/>
            <a:endCxn id="78" idx="1"/>
          </p:cNvCxnSpPr>
          <p:nvPr/>
        </p:nvCxnSpPr>
        <p:spPr>
          <a:xfrm flipV="1">
            <a:off x="17211724" y="12016807"/>
            <a:ext cx="3636490" cy="2951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 w="lg" len="med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4D9CAC40-7B11-71FD-5A85-A867341E3EA0}"/>
              </a:ext>
            </a:extLst>
          </p:cNvPr>
          <p:cNvCxnSpPr>
            <a:cxnSpLocks/>
            <a:stCxn id="55" idx="1"/>
            <a:endCxn id="107" idx="2"/>
          </p:cNvCxnSpPr>
          <p:nvPr/>
        </p:nvCxnSpPr>
        <p:spPr>
          <a:xfrm rot="5400000" flipH="1" flipV="1">
            <a:off x="16869311" y="7460536"/>
            <a:ext cx="1816833" cy="5501613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none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9408414-83D4-B420-1317-5671D1F07579}"/>
              </a:ext>
            </a:extLst>
          </p:cNvPr>
          <p:cNvCxnSpPr>
            <a:cxnSpLocks/>
            <a:endCxn id="109" idx="1"/>
          </p:cNvCxnSpPr>
          <p:nvPr/>
        </p:nvCxnSpPr>
        <p:spPr>
          <a:xfrm>
            <a:off x="16157582" y="8459895"/>
            <a:ext cx="1112835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1F3A30-2AA6-A802-2838-4BB39B8B1342}"/>
              </a:ext>
            </a:extLst>
          </p:cNvPr>
          <p:cNvGrpSpPr/>
          <p:nvPr/>
        </p:nvGrpSpPr>
        <p:grpSpPr>
          <a:xfrm>
            <a:off x="8883682" y="3002855"/>
            <a:ext cx="3764196" cy="1322122"/>
            <a:chOff x="2668711" y="3316629"/>
            <a:chExt cx="2941565" cy="132212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136EA25-101F-AF84-39AA-3F434CF9A5CF}"/>
                </a:ext>
              </a:extLst>
            </p:cNvPr>
            <p:cNvSpPr/>
            <p:nvPr/>
          </p:nvSpPr>
          <p:spPr>
            <a:xfrm>
              <a:off x="2668711" y="3316629"/>
              <a:ext cx="2913251" cy="1322122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6D60A1-836A-2C7B-FFC8-31DA448F3F37}"/>
                </a:ext>
              </a:extLst>
            </p:cNvPr>
            <p:cNvSpPr txBox="1"/>
            <p:nvPr/>
          </p:nvSpPr>
          <p:spPr>
            <a:xfrm>
              <a:off x="2668711" y="3325735"/>
              <a:ext cx="2913251" cy="564257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Input</a:t>
              </a: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module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388E02-BD67-DA44-26DA-49BAB3187AE4}"/>
                </a:ext>
              </a:extLst>
            </p:cNvPr>
            <p:cNvSpPr txBox="1"/>
            <p:nvPr/>
          </p:nvSpPr>
          <p:spPr>
            <a:xfrm>
              <a:off x="2668711" y="3990522"/>
              <a:ext cx="2941565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0" dirty="0"/>
                <a:t>Prepare static tables</a:t>
              </a:r>
              <a:endParaRPr kumimoji="0" lang="en-US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3939F24-87BF-D480-B09B-562A7E2834E6}"/>
              </a:ext>
            </a:extLst>
          </p:cNvPr>
          <p:cNvCxnSpPr>
            <a:cxnSpLocks/>
            <a:stCxn id="52" idx="1"/>
            <a:endCxn id="46" idx="3"/>
          </p:cNvCxnSpPr>
          <p:nvPr/>
        </p:nvCxnSpPr>
        <p:spPr>
          <a:xfrm flipH="1">
            <a:off x="12647878" y="3952547"/>
            <a:ext cx="1657933" cy="633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4CF625A-ACE1-0C4A-A961-896E986B6D47}"/>
              </a:ext>
            </a:extLst>
          </p:cNvPr>
          <p:cNvCxnSpPr>
            <a:cxnSpLocks/>
          </p:cNvCxnSpPr>
          <p:nvPr/>
        </p:nvCxnSpPr>
        <p:spPr>
          <a:xfrm>
            <a:off x="7458921" y="3685282"/>
            <a:ext cx="142476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C27B418F-F10D-398D-7D9E-ABB47E42FCF3}"/>
              </a:ext>
            </a:extLst>
          </p:cNvPr>
          <p:cNvCxnSpPr>
            <a:cxnSpLocks/>
          </p:cNvCxnSpPr>
          <p:nvPr/>
        </p:nvCxnSpPr>
        <p:spPr>
          <a:xfrm flipV="1">
            <a:off x="6767212" y="4045144"/>
            <a:ext cx="2116469" cy="1485630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rgbClr val="000000"/>
            </a:solidFill>
            <a:prstDash val="solid"/>
            <a:miter lim="400000"/>
            <a:headEnd type="triangle" w="lg" len="med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21DE2E3B-4387-027B-784C-C7C2C290C7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956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UTLINE">
            <a:extLst>
              <a:ext uri="{FF2B5EF4-FFF2-40B4-BE49-F238E27FC236}">
                <a16:creationId xmlns:a16="http://schemas.microsoft.com/office/drawing/2014/main" id="{789CDFF4-491E-D6FA-A657-59878E2E80F0}"/>
              </a:ext>
            </a:extLst>
          </p:cNvPr>
          <p:cNvSpPr txBox="1"/>
          <p:nvPr/>
        </p:nvSpPr>
        <p:spPr>
          <a:xfrm>
            <a:off x="4782801" y="0"/>
            <a:ext cx="14810145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u="none" dirty="0"/>
              <a:t>MAIN PACKAGE LIST</a:t>
            </a:r>
            <a:endParaRPr u="non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466DD3-20B9-173D-366F-6214E4EF1803}"/>
              </a:ext>
            </a:extLst>
          </p:cNvPr>
          <p:cNvGrpSpPr/>
          <p:nvPr/>
        </p:nvGrpSpPr>
        <p:grpSpPr>
          <a:xfrm>
            <a:off x="1997754" y="2679227"/>
            <a:ext cx="2590800" cy="10871200"/>
            <a:chOff x="838200" y="2667000"/>
            <a:chExt cx="2590800" cy="10871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E0B14F-DF3E-5038-B356-4FE697A38143}"/>
                </a:ext>
              </a:extLst>
            </p:cNvPr>
            <p:cNvSpPr/>
            <p:nvPr/>
          </p:nvSpPr>
          <p:spPr>
            <a:xfrm>
              <a:off x="838200" y="2667000"/>
              <a:ext cx="2590800" cy="10871200"/>
            </a:xfrm>
            <a:prstGeom prst="rect">
              <a:avLst/>
            </a:prstGeom>
            <a:solidFill>
              <a:srgbClr val="00A2FF">
                <a:alpha val="49804"/>
              </a:srgb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2507FA-562F-9DE0-B877-0B3502A558F5}"/>
                </a:ext>
              </a:extLst>
            </p:cNvPr>
            <p:cNvSpPr txBox="1"/>
            <p:nvPr/>
          </p:nvSpPr>
          <p:spPr>
            <a:xfrm>
              <a:off x="838200" y="2672664"/>
              <a:ext cx="2590800" cy="47192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INPUT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27FFA3-D7EB-57D2-7C67-B8376F944844}"/>
              </a:ext>
            </a:extLst>
          </p:cNvPr>
          <p:cNvGrpSpPr/>
          <p:nvPr/>
        </p:nvGrpSpPr>
        <p:grpSpPr>
          <a:xfrm>
            <a:off x="4912360" y="2679227"/>
            <a:ext cx="2590800" cy="10871200"/>
            <a:chOff x="838200" y="2667000"/>
            <a:chExt cx="2590800" cy="10871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CF1C8F-5678-609E-1163-6701084370BA}"/>
                </a:ext>
              </a:extLst>
            </p:cNvPr>
            <p:cNvSpPr/>
            <p:nvPr/>
          </p:nvSpPr>
          <p:spPr>
            <a:xfrm>
              <a:off x="838200" y="2667000"/>
              <a:ext cx="2590800" cy="10871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1ADBE3-8110-AF7C-3CB1-3EAB42025D92}"/>
                </a:ext>
              </a:extLst>
            </p:cNvPr>
            <p:cNvSpPr txBox="1"/>
            <p:nvPr/>
          </p:nvSpPr>
          <p:spPr>
            <a:xfrm>
              <a:off x="838200" y="2672664"/>
              <a:ext cx="2590800" cy="47192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EXPLORATORY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EA1BCC-742B-E53C-4766-45E916D0A578}"/>
              </a:ext>
            </a:extLst>
          </p:cNvPr>
          <p:cNvGrpSpPr/>
          <p:nvPr/>
        </p:nvGrpSpPr>
        <p:grpSpPr>
          <a:xfrm>
            <a:off x="7807960" y="2667000"/>
            <a:ext cx="2590800" cy="10871200"/>
            <a:chOff x="838200" y="2667000"/>
            <a:chExt cx="2590800" cy="10871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CDF6AD-5B8F-5E99-0776-75DD172DDE16}"/>
                </a:ext>
              </a:extLst>
            </p:cNvPr>
            <p:cNvSpPr/>
            <p:nvPr/>
          </p:nvSpPr>
          <p:spPr>
            <a:xfrm>
              <a:off x="838200" y="2667000"/>
              <a:ext cx="2590800" cy="10871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483E36-5769-0E31-F207-F2BE73D7C29D}"/>
                </a:ext>
              </a:extLst>
            </p:cNvPr>
            <p:cNvSpPr txBox="1"/>
            <p:nvPr/>
          </p:nvSpPr>
          <p:spPr>
            <a:xfrm>
              <a:off x="838200" y="2672664"/>
              <a:ext cx="2590800" cy="47192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EXTRACTION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1A8C57-E31C-C1CE-F043-F1B184AD2B11}"/>
              </a:ext>
            </a:extLst>
          </p:cNvPr>
          <p:cNvGrpSpPr/>
          <p:nvPr/>
        </p:nvGrpSpPr>
        <p:grpSpPr>
          <a:xfrm>
            <a:off x="10684554" y="2679227"/>
            <a:ext cx="2590800" cy="10871200"/>
            <a:chOff x="838200" y="2667000"/>
            <a:chExt cx="2590800" cy="108712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6A8796-BE61-ED11-A51B-FCC6644B402D}"/>
                </a:ext>
              </a:extLst>
            </p:cNvPr>
            <p:cNvSpPr/>
            <p:nvPr/>
          </p:nvSpPr>
          <p:spPr>
            <a:xfrm>
              <a:off x="838200" y="2667000"/>
              <a:ext cx="2590800" cy="10871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B149C3-AF14-0B8B-B28B-1C511F770827}"/>
                </a:ext>
              </a:extLst>
            </p:cNvPr>
            <p:cNvSpPr txBox="1"/>
            <p:nvPr/>
          </p:nvSpPr>
          <p:spPr>
            <a:xfrm>
              <a:off x="838200" y="2672664"/>
              <a:ext cx="2590800" cy="47192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9AA955-E0DE-BAA0-4DFE-E26CF47A2984}"/>
              </a:ext>
            </a:extLst>
          </p:cNvPr>
          <p:cNvGrpSpPr/>
          <p:nvPr/>
        </p:nvGrpSpPr>
        <p:grpSpPr>
          <a:xfrm>
            <a:off x="13599160" y="2679227"/>
            <a:ext cx="2590800" cy="10871200"/>
            <a:chOff x="838200" y="2667000"/>
            <a:chExt cx="2590800" cy="108712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18BB7E-469F-BE0F-8DFA-AE2371FF5BB2}"/>
                </a:ext>
              </a:extLst>
            </p:cNvPr>
            <p:cNvSpPr/>
            <p:nvPr/>
          </p:nvSpPr>
          <p:spPr>
            <a:xfrm>
              <a:off x="838200" y="2667000"/>
              <a:ext cx="2590800" cy="10871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3A894E-8DC6-1FBA-213A-5693FE6F3148}"/>
                </a:ext>
              </a:extLst>
            </p:cNvPr>
            <p:cNvSpPr txBox="1"/>
            <p:nvPr/>
          </p:nvSpPr>
          <p:spPr>
            <a:xfrm>
              <a:off x="838200" y="2672664"/>
              <a:ext cx="2590800" cy="47192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EVALUATION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96EA71-9C13-8221-2C9B-F7C074BAE481}"/>
              </a:ext>
            </a:extLst>
          </p:cNvPr>
          <p:cNvGrpSpPr/>
          <p:nvPr/>
        </p:nvGrpSpPr>
        <p:grpSpPr>
          <a:xfrm>
            <a:off x="16494760" y="2679227"/>
            <a:ext cx="2590800" cy="10871200"/>
            <a:chOff x="838200" y="2667000"/>
            <a:chExt cx="2590800" cy="108712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8FA30D-6BC7-C783-20A2-B36130154675}"/>
                </a:ext>
              </a:extLst>
            </p:cNvPr>
            <p:cNvSpPr/>
            <p:nvPr/>
          </p:nvSpPr>
          <p:spPr>
            <a:xfrm>
              <a:off x="838200" y="2667000"/>
              <a:ext cx="2590800" cy="10871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E307E9-A623-14A3-31C4-FE1FC6D5CE23}"/>
                </a:ext>
              </a:extLst>
            </p:cNvPr>
            <p:cNvSpPr txBox="1"/>
            <p:nvPr/>
          </p:nvSpPr>
          <p:spPr>
            <a:xfrm>
              <a:off x="838200" y="2672664"/>
              <a:ext cx="2590800" cy="47192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FL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107A976-9090-9EDB-9E8F-85EA45D79039}"/>
              </a:ext>
            </a:extLst>
          </p:cNvPr>
          <p:cNvGrpSpPr/>
          <p:nvPr/>
        </p:nvGrpSpPr>
        <p:grpSpPr>
          <a:xfrm>
            <a:off x="19577705" y="2667000"/>
            <a:ext cx="2590800" cy="10871200"/>
            <a:chOff x="838200" y="2667000"/>
            <a:chExt cx="2590800" cy="108712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65C0017-B24D-4EA0-E384-2BEA6136D5FC}"/>
                </a:ext>
              </a:extLst>
            </p:cNvPr>
            <p:cNvSpPr/>
            <p:nvPr/>
          </p:nvSpPr>
          <p:spPr>
            <a:xfrm>
              <a:off x="838200" y="2667000"/>
              <a:ext cx="2590800" cy="108712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C4989D-8B21-71FD-704D-0DD22A578E38}"/>
                </a:ext>
              </a:extLst>
            </p:cNvPr>
            <p:cNvSpPr txBox="1"/>
            <p:nvPr/>
          </p:nvSpPr>
          <p:spPr>
            <a:xfrm>
              <a:off x="838200" y="2672664"/>
              <a:ext cx="2590800" cy="47192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APPLICATION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7A4FADB-6234-E0E8-2726-AA14039D480F}"/>
              </a:ext>
            </a:extLst>
          </p:cNvPr>
          <p:cNvSpPr/>
          <p:nvPr/>
        </p:nvSpPr>
        <p:spPr>
          <a:xfrm>
            <a:off x="381000" y="872343"/>
            <a:ext cx="2768600" cy="492443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MODULES</a:t>
            </a:r>
          </a:p>
        </p:txBody>
      </p:sp>
      <p:pic>
        <p:nvPicPr>
          <p:cNvPr id="48" name="Picture 47" descr="A close-up of a table&#10;&#10;Description automatically generated">
            <a:extLst>
              <a:ext uri="{FF2B5EF4-FFF2-40B4-BE49-F238E27FC236}">
                <a16:creationId xmlns:a16="http://schemas.microsoft.com/office/drawing/2014/main" id="{7EFAC149-FC80-698E-0675-B31F81A5B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01" y="7331542"/>
            <a:ext cx="2019300" cy="948854"/>
          </a:xfrm>
          <a:prstGeom prst="rect">
            <a:avLst/>
          </a:prstGeom>
        </p:spPr>
      </p:pic>
      <p:pic>
        <p:nvPicPr>
          <p:cNvPr id="50" name="Picture 49" descr="A logo with orange text&#10;&#10;Description automatically generated">
            <a:extLst>
              <a:ext uri="{FF2B5EF4-FFF2-40B4-BE49-F238E27FC236}">
                <a16:creationId xmlns:a16="http://schemas.microsoft.com/office/drawing/2014/main" id="{95606D30-DD76-6740-3A10-971150F3B0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868" y="9133482"/>
            <a:ext cx="1990791" cy="10420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33FBBE5-B325-7CFC-1A27-7627BB3AF1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695" r="24255">
                        <a14:foregroundMark x1="4615" y1="26563" x2="4615" y2="26563"/>
                        <a14:backgroundMark x1="11385" y1="54688" x2="11385" y2="54688"/>
                        <a14:backgroundMark x1="11538" y1="65625" x2="11538" y2="65625"/>
                        <a14:backgroundMark x1="14000" y1="51563" x2="14000" y2="51563"/>
                        <a14:backgroundMark x1="16000" y1="62500" x2="16000" y2="62500"/>
                      </a14:backgroundRemoval>
                    </a14:imgEffect>
                  </a14:imgLayer>
                </a14:imgProps>
              </a:ext>
            </a:extLst>
          </a:blip>
          <a:srcRect r="73050"/>
          <a:stretch/>
        </p:blipFill>
        <p:spPr>
          <a:xfrm>
            <a:off x="5275723" y="11095301"/>
            <a:ext cx="1864073" cy="681038"/>
          </a:xfrm>
          <a:prstGeom prst="rect">
            <a:avLst/>
          </a:prstGeom>
        </p:spPr>
      </p:pic>
      <p:pic>
        <p:nvPicPr>
          <p:cNvPr id="53" name="Picture 52" descr="A green and black line with a line and a line with a line and a line with a line with a line with a line with a line with a line with a line with a line with&#10;&#10;Description automatically generated">
            <a:extLst>
              <a:ext uri="{FF2B5EF4-FFF2-40B4-BE49-F238E27FC236}">
                <a16:creationId xmlns:a16="http://schemas.microsoft.com/office/drawing/2014/main" id="{599E915D-B6D2-E2CB-9CA3-4293D7044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08" y="7310860"/>
            <a:ext cx="2019300" cy="1003300"/>
          </a:xfrm>
          <a:prstGeom prst="rect">
            <a:avLst/>
          </a:prstGeom>
        </p:spPr>
      </p:pic>
      <p:pic>
        <p:nvPicPr>
          <p:cNvPr id="73" name="Picture 72" descr="A black and blue text&#10;&#10;Description automatically generated">
            <a:extLst>
              <a:ext uri="{FF2B5EF4-FFF2-40B4-BE49-F238E27FC236}">
                <a16:creationId xmlns:a16="http://schemas.microsoft.com/office/drawing/2014/main" id="{254E186A-992B-0235-D53D-61F88B1269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354" y="7327872"/>
            <a:ext cx="1944000" cy="1944000"/>
          </a:xfrm>
          <a:prstGeom prst="rect">
            <a:avLst/>
          </a:prstGeom>
        </p:spPr>
      </p:pic>
      <p:pic>
        <p:nvPicPr>
          <p:cNvPr id="75" name="Picture 74" descr="A logo of a person&#10;&#10;Description automatically generated">
            <a:extLst>
              <a:ext uri="{FF2B5EF4-FFF2-40B4-BE49-F238E27FC236}">
                <a16:creationId xmlns:a16="http://schemas.microsoft.com/office/drawing/2014/main" id="{10F41743-F38E-0628-9AA1-046B81F501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506" y="9906621"/>
            <a:ext cx="1895848" cy="1016075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67C75E1-8671-D09F-6055-42AFA167774B}"/>
              </a:ext>
            </a:extLst>
          </p:cNvPr>
          <p:cNvSpPr/>
          <p:nvPr/>
        </p:nvSpPr>
        <p:spPr>
          <a:xfrm>
            <a:off x="11081506" y="11738157"/>
            <a:ext cx="1870448" cy="68103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scikit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survival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7D2D92F-13E4-B67F-85B9-8304A4500D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159" y="4391396"/>
            <a:ext cx="1944000" cy="1944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6F4E5EC-E92F-BBD0-C51F-887222D1FE2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08" y="4389477"/>
            <a:ext cx="1944000" cy="19440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CEA673B-2B42-CA1C-533B-B1EE8BE4513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60" y="4389477"/>
            <a:ext cx="1944000" cy="1944000"/>
          </a:xfrm>
          <a:prstGeom prst="rect">
            <a:avLst/>
          </a:prstGeom>
        </p:spPr>
      </p:pic>
      <p:pic>
        <p:nvPicPr>
          <p:cNvPr id="90" name="Picture 89" descr="A black and white logo&#10;&#10;Description automatically generated">
            <a:extLst>
              <a:ext uri="{FF2B5EF4-FFF2-40B4-BE49-F238E27FC236}">
                <a16:creationId xmlns:a16="http://schemas.microsoft.com/office/drawing/2014/main" id="{B7EBD841-1C9A-C1A6-2DE7-1A798D1C25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018" y="7374544"/>
            <a:ext cx="1260947" cy="211839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0312E-0818-1780-F1C9-EAF09A1EC5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491" y="4290052"/>
            <a:ext cx="1944000" cy="1944000"/>
          </a:xfrm>
          <a:prstGeom prst="rect">
            <a:avLst/>
          </a:prstGeom>
        </p:spPr>
      </p:pic>
      <p:pic>
        <p:nvPicPr>
          <p:cNvPr id="4" name="Picture 3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F1996AA3-4D6D-A41E-4781-D3FEC16ECC9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1102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UTLINE">
            <a:extLst>
              <a:ext uri="{FF2B5EF4-FFF2-40B4-BE49-F238E27FC236}">
                <a16:creationId xmlns:a16="http://schemas.microsoft.com/office/drawing/2014/main" id="{0C5C5C96-0ED9-725C-16CD-10453D125918}"/>
              </a:ext>
            </a:extLst>
          </p:cNvPr>
          <p:cNvSpPr txBox="1"/>
          <p:nvPr/>
        </p:nvSpPr>
        <p:spPr>
          <a:xfrm>
            <a:off x="8734217" y="0"/>
            <a:ext cx="6907339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u="none" dirty="0"/>
              <a:t>TIMELINE</a:t>
            </a:r>
            <a:endParaRPr u="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38E3F-9E63-374A-288D-7C172E8CD371}"/>
              </a:ext>
            </a:extLst>
          </p:cNvPr>
          <p:cNvSpPr txBox="1"/>
          <p:nvPr/>
        </p:nvSpPr>
        <p:spPr>
          <a:xfrm>
            <a:off x="362564" y="1706514"/>
            <a:ext cx="4626281" cy="88742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FALL 2023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lang="en-US" sz="4000" b="0" dirty="0"/>
              <a:t>Completion of V1 (online version)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endParaRPr lang="en-US" sz="40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lang="en-US" sz="4000" b="0" dirty="0"/>
              <a:t>Tutorials (MIMIC)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Working document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endParaRPr lang="en-US" sz="4000" b="0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sz="4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UX/UI designer ? </a:t>
            </a: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55D33-7630-1B54-25D4-EF6E83E05BD7}"/>
              </a:ext>
            </a:extLst>
          </p:cNvPr>
          <p:cNvSpPr txBox="1"/>
          <p:nvPr/>
        </p:nvSpPr>
        <p:spPr>
          <a:xfrm>
            <a:off x="6076402" y="2399010"/>
            <a:ext cx="5915301" cy="74892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WINTER 2024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dirty="0"/>
          </a:p>
          <a:p>
            <a:pPr marL="571500" indent="-571500" algn="l">
              <a:buFont typeface="Wingdings" pitchFamily="2" charset="2"/>
              <a:buChar char="q"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V1 testing phase </a:t>
            </a:r>
          </a:p>
          <a:p>
            <a:pPr algn="l"/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  (with partners)</a:t>
            </a:r>
          </a:p>
          <a:p>
            <a:pPr algn="l"/>
            <a:endParaRPr lang="en-US" sz="40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lang="en-US" sz="4000" b="0" i="1" dirty="0" err="1"/>
              <a:t>MEDfl</a:t>
            </a:r>
            <a:r>
              <a:rPr lang="en-US" sz="4000" b="0" dirty="0"/>
              <a:t> and </a:t>
            </a:r>
            <a:r>
              <a:rPr lang="en-US" sz="4000" b="0" i="1" dirty="0"/>
              <a:t>MED3pa </a:t>
            </a:r>
            <a:r>
              <a:rPr lang="en-US" sz="4000" b="0" dirty="0"/>
              <a:t>packages: new developments and integration in front-end interface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4000" b="0" dirty="0"/>
              <a:t>    (new interns)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64B04-F2AE-7955-C67D-F4F2137310C0}"/>
              </a:ext>
            </a:extLst>
          </p:cNvPr>
          <p:cNvSpPr txBox="1"/>
          <p:nvPr/>
        </p:nvSpPr>
        <p:spPr>
          <a:xfrm>
            <a:off x="13079260" y="4553445"/>
            <a:ext cx="5328928" cy="31803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SUMMER 2024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lang="en-US" sz="4000" b="0" dirty="0" err="1"/>
              <a:t>MEDomicsLab</a:t>
            </a:r>
            <a:r>
              <a:rPr lang="en-US" sz="4000" b="0" dirty="0"/>
              <a:t> paper</a:t>
            </a: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43F03F-A353-3A72-7204-46D6326C633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4988845" y="6143625"/>
            <a:ext cx="1087557" cy="1"/>
          </a:xfrm>
          <a:prstGeom prst="straightConnector1">
            <a:avLst/>
          </a:prstGeom>
          <a:noFill/>
          <a:ln w="1270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C5F890-E7D0-A451-44C1-4106886C709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1991703" y="6143624"/>
            <a:ext cx="1087557" cy="1"/>
          </a:xfrm>
          <a:prstGeom prst="straightConnector1">
            <a:avLst/>
          </a:prstGeom>
          <a:noFill/>
          <a:ln w="1270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F7F3AB-5A3D-8DE5-BA9A-AEF6D1E9C8AC}"/>
              </a:ext>
            </a:extLst>
          </p:cNvPr>
          <p:cNvSpPr txBox="1"/>
          <p:nvPr/>
        </p:nvSpPr>
        <p:spPr>
          <a:xfrm>
            <a:off x="19516885" y="3937892"/>
            <a:ext cx="4576354" cy="44114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FALL 2024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0" dirty="0"/>
          </a:p>
          <a:p>
            <a:pPr marL="571500" lvl="1" indent="-571500" algn="l">
              <a:buFont typeface="Wingdings" pitchFamily="2" charset="2"/>
              <a:buChar char="q"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V2 development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endParaRPr lang="en-US" sz="40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lang="en-US" sz="4000" b="0" i="1" dirty="0" err="1"/>
              <a:t>MEDomicsLab</a:t>
            </a:r>
            <a:r>
              <a:rPr lang="en-US" sz="4000" b="0" dirty="0"/>
              <a:t> training</a:t>
            </a: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A63A0C-9059-3A3D-520A-1A6420FF8C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8408188" y="6143624"/>
            <a:ext cx="1108697" cy="0"/>
          </a:xfrm>
          <a:prstGeom prst="straightConnector1">
            <a:avLst/>
          </a:prstGeom>
          <a:noFill/>
          <a:ln w="1270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DA348B2-6A7F-5D61-C9E7-238C6F5C4487}"/>
              </a:ext>
            </a:extLst>
          </p:cNvPr>
          <p:cNvSpPr/>
          <p:nvPr/>
        </p:nvSpPr>
        <p:spPr>
          <a:xfrm>
            <a:off x="6076402" y="9631758"/>
            <a:ext cx="18016837" cy="293465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Ongoing developments, Support, Maintenance, Tests with other datasets …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</a:t>
            </a:r>
          </a:p>
        </p:txBody>
      </p:sp>
      <p:pic>
        <p:nvPicPr>
          <p:cNvPr id="9" name="Picture 8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2733752D-2207-CB3B-E351-4DE4F4BFC8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82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DE09E6-F09F-9EB4-3C0D-BD77C51085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  <p:sp>
        <p:nvSpPr>
          <p:cNvPr id="6" name="OUTLINE">
            <a:extLst>
              <a:ext uri="{FF2B5EF4-FFF2-40B4-BE49-F238E27FC236}">
                <a16:creationId xmlns:a16="http://schemas.microsoft.com/office/drawing/2014/main" id="{91F237BA-139C-5FD1-9EBC-2EA20B05A895}"/>
              </a:ext>
            </a:extLst>
          </p:cNvPr>
          <p:cNvSpPr txBox="1"/>
          <p:nvPr/>
        </p:nvSpPr>
        <p:spPr>
          <a:xfrm>
            <a:off x="6788172" y="0"/>
            <a:ext cx="10799431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u="none" dirty="0"/>
              <a:t>CONCLUSIONS</a:t>
            </a:r>
            <a:endParaRPr u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46BEB-B66C-B529-F928-DB6BBE351F6F}"/>
              </a:ext>
            </a:extLst>
          </p:cNvPr>
          <p:cNvSpPr txBox="1"/>
          <p:nvPr/>
        </p:nvSpPr>
        <p:spPr>
          <a:xfrm>
            <a:off x="1280159" y="1850799"/>
            <a:ext cx="22613645" cy="1105943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8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lang="en-US" sz="4800" b="0" dirty="0"/>
              <a:t>We envision the </a:t>
            </a:r>
            <a:r>
              <a:rPr lang="en-US" sz="4800" b="0" i="1" dirty="0" err="1"/>
              <a:t>MEDomicsLab</a:t>
            </a:r>
            <a:r>
              <a:rPr lang="en-US" sz="4800" b="0" dirty="0"/>
              <a:t> platform to become a tool that will improve the synergy among medical AI research teams by: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4800" b="0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4800" b="0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lang="en-US" sz="4800" b="0" dirty="0"/>
              <a:t>Different levels of complexity/flexibility of usage include: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4800" b="0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4800" b="0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4800" b="0" dirty="0"/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4800" b="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lang="en-US" sz="4800" b="0" dirty="0"/>
              <a:t>We invite partners to follow the developments on our GitHub (</a:t>
            </a:r>
            <a:r>
              <a:rPr lang="en-US" sz="4800" b="0" dirty="0">
                <a:hlinkClick r:id="rId3"/>
              </a:rPr>
              <a:t>https://github.com/MEDomics-UdeS/MEDomicsLab</a:t>
            </a:r>
            <a:r>
              <a:rPr lang="en-US" sz="4800" b="0" dirty="0"/>
              <a:t>) and to prepare for the testing phase in the Winter 2024 semester (~1 hour per week). 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C4682-7BB7-2CC4-1571-88AE0460EA98}"/>
              </a:ext>
            </a:extLst>
          </p:cNvPr>
          <p:cNvSpPr txBox="1"/>
          <p:nvPr/>
        </p:nvSpPr>
        <p:spPr>
          <a:xfrm>
            <a:off x="2633081" y="4198122"/>
            <a:ext cx="18241365" cy="194925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Empowering clinicians to design their own experiments (front-</a:t>
            </a:r>
            <a:r>
              <a:rPr lang="en-US" sz="4000" b="0" dirty="0"/>
              <a:t>end)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</a:pPr>
            <a:r>
              <a:rPr lang="en-US" sz="4000" b="0" dirty="0"/>
              <a:t>Allowing computer scientists to quickly adapt experiments (front-end)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Refining the previously designed experiments (back-end)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73955-2405-6928-C5CE-30E49ED04428}"/>
              </a:ext>
            </a:extLst>
          </p:cNvPr>
          <p:cNvSpPr txBox="1"/>
          <p:nvPr/>
        </p:nvSpPr>
        <p:spPr>
          <a:xfrm>
            <a:off x="2633080" y="7133916"/>
            <a:ext cx="19513790" cy="256480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</a:pPr>
            <a:r>
              <a:rPr lang="en-US" sz="4000" b="0" dirty="0"/>
              <a:t>Built-in pipelines in a user-friendly interface (front-end)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</a:pPr>
            <a:r>
              <a:rPr lang="en-US" sz="4000" b="0" dirty="0"/>
              <a:t>Customizable pipelines with setting options (front-end)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Code generation (front-end)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</a:pPr>
            <a:r>
              <a:rPr lang="en-US" sz="4000" b="0" dirty="0"/>
              <a:t>Modular code libraries in Python (back-end)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29209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UTLINE">
            <a:extLst>
              <a:ext uri="{FF2B5EF4-FFF2-40B4-BE49-F238E27FC236}">
                <a16:creationId xmlns:a16="http://schemas.microsoft.com/office/drawing/2014/main" id="{87D2476F-634E-0AFC-28AA-8EC00BA6C664}"/>
              </a:ext>
            </a:extLst>
          </p:cNvPr>
          <p:cNvSpPr txBox="1"/>
          <p:nvPr/>
        </p:nvSpPr>
        <p:spPr>
          <a:xfrm>
            <a:off x="7768018" y="281205"/>
            <a:ext cx="9601989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u="none" dirty="0"/>
              <a:t>CO-LEADERS</a:t>
            </a:r>
            <a:endParaRPr u="none" dirty="0"/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351E6C99-046A-FB1B-8008-472745638DBE}"/>
              </a:ext>
            </a:extLst>
          </p:cNvPr>
          <p:cNvGrpSpPr/>
          <p:nvPr/>
        </p:nvGrpSpPr>
        <p:grpSpPr>
          <a:xfrm>
            <a:off x="-43887" y="6366253"/>
            <a:ext cx="12705537" cy="4930774"/>
            <a:chOff x="0" y="0"/>
            <a:chExt cx="12705536" cy="4930773"/>
          </a:xfrm>
        </p:grpSpPr>
        <p:sp>
          <p:nvSpPr>
            <p:cNvPr id="5" name="Assistant Professor, Department of Computer Science…">
              <a:extLst>
                <a:ext uri="{FF2B5EF4-FFF2-40B4-BE49-F238E27FC236}">
                  <a16:creationId xmlns:a16="http://schemas.microsoft.com/office/drawing/2014/main" id="{BE63D199-7A9C-24FC-BB05-E7AFB44313E1}"/>
                </a:ext>
              </a:extLst>
            </p:cNvPr>
            <p:cNvSpPr txBox="1"/>
            <p:nvPr/>
          </p:nvSpPr>
          <p:spPr>
            <a:xfrm>
              <a:off x="2968040" y="1042530"/>
              <a:ext cx="6769480" cy="3888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CA" dirty="0"/>
                <a:t>Assistant Professor</a:t>
              </a:r>
              <a:r>
                <a:rPr dirty="0"/>
                <a:t> </a:t>
              </a:r>
              <a:endParaRPr lang="en-CA" dirty="0"/>
            </a:p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CA" dirty="0"/>
                <a:t>Department of Computer Science</a:t>
              </a:r>
            </a:p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CA" dirty="0"/>
                <a:t>Université de Sherbrooke</a:t>
              </a:r>
            </a:p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CA" dirty="0"/>
                <a:t>Researcher</a:t>
              </a:r>
              <a:r>
                <a:rPr dirty="0"/>
                <a:t> </a:t>
              </a:r>
              <a:r>
                <a:rPr lang="en-CA" dirty="0"/>
                <a:t>– </a:t>
              </a:r>
              <a:r>
                <a:rPr dirty="0"/>
                <a:t>CRCHUS</a:t>
              </a:r>
            </a:p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CA" dirty="0"/>
                <a:t>Canada CIFAR AI Chair, Mila</a:t>
              </a:r>
            </a:p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CA" sz="3600" dirty="0"/>
                <a:t>Web: </a:t>
              </a:r>
              <a:r>
                <a:rPr lang="en-CA" sz="3600" dirty="0">
                  <a:hlinkClick r:id="rId2"/>
                </a:rPr>
                <a:t>medomics-udes.org</a:t>
              </a:r>
              <a:endParaRPr lang="en-CA" sz="3600" dirty="0"/>
            </a:p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6" name="Martin Vallières, PhD">
              <a:extLst>
                <a:ext uri="{FF2B5EF4-FFF2-40B4-BE49-F238E27FC236}">
                  <a16:creationId xmlns:a16="http://schemas.microsoft.com/office/drawing/2014/main" id="{6EBD6A45-EB9F-590E-7411-A68DC2BCB467}"/>
                </a:ext>
              </a:extLst>
            </p:cNvPr>
            <p:cNvSpPr txBox="1"/>
            <p:nvPr/>
          </p:nvSpPr>
          <p:spPr>
            <a:xfrm>
              <a:off x="2781273" y="137668"/>
              <a:ext cx="7142989" cy="994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0"/>
              </a:lvl1pPr>
            </a:lstStyle>
            <a:p>
              <a:r>
                <a:rPr dirty="0"/>
                <a:t>Martin </a:t>
              </a:r>
              <a:r>
                <a:rPr dirty="0" err="1"/>
                <a:t>Vallières</a:t>
              </a:r>
              <a:r>
                <a:rPr dirty="0"/>
                <a:t>, PhD</a:t>
              </a:r>
            </a:p>
          </p:txBody>
        </p:sp>
        <p:sp>
          <p:nvSpPr>
            <p:cNvPr id="7" name="Rectangle">
              <a:extLst>
                <a:ext uri="{FF2B5EF4-FFF2-40B4-BE49-F238E27FC236}">
                  <a16:creationId xmlns:a16="http://schemas.microsoft.com/office/drawing/2014/main" id="{7F1945F0-53F3-4C2D-37B0-55A09A4CA762}"/>
                </a:ext>
              </a:extLst>
            </p:cNvPr>
            <p:cNvSpPr/>
            <p:nvPr/>
          </p:nvSpPr>
          <p:spPr>
            <a:xfrm>
              <a:off x="0" y="0"/>
              <a:ext cx="12705536" cy="3882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8" name="UdeS_signature_CMYK.pdf" descr="UdeS_signature_CMYK.pdf">
            <a:extLst>
              <a:ext uri="{FF2B5EF4-FFF2-40B4-BE49-F238E27FC236}">
                <a16:creationId xmlns:a16="http://schemas.microsoft.com/office/drawing/2014/main" id="{9F5CA724-6281-502C-1CFF-6657E50C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94" y="10693776"/>
            <a:ext cx="4932218" cy="145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Mila_LOGO_HORIZONTAL_standard_RGB.png" descr="Mila_LOGO_HORIZONTAL_standard_RGB.png">
            <a:extLst>
              <a:ext uri="{FF2B5EF4-FFF2-40B4-BE49-F238E27FC236}">
                <a16:creationId xmlns:a16="http://schemas.microsoft.com/office/drawing/2014/main" id="{2A14DCCD-084C-D2BB-0D0C-9A7E63ADF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667" y="11063021"/>
            <a:ext cx="3499924" cy="1756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1FFE997A-9D6C-375C-7C62-BC5B87131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5" y="11941296"/>
            <a:ext cx="5136421" cy="1569462"/>
          </a:xfrm>
          <a:prstGeom prst="rect">
            <a:avLst/>
          </a:prstGeom>
        </p:spPr>
      </p:pic>
      <p:pic>
        <p:nvPicPr>
          <p:cNvPr id="13" name="Picture 12" descr="A person sitting in fron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744005-41BE-6F3E-28F6-D70DD0EA27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83"/>
          <a:stretch/>
        </p:blipFill>
        <p:spPr>
          <a:xfrm>
            <a:off x="4840430" y="2295694"/>
            <a:ext cx="3882209" cy="3882210"/>
          </a:xfrm>
          <a:prstGeom prst="roundRect">
            <a:avLst>
              <a:gd name="adj" fmla="val 7675"/>
            </a:avLst>
          </a:prstGeom>
          <a:ln>
            <a:noFill/>
          </a:ln>
          <a:effectLst>
            <a:outerShdw blurRad="2540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">
            <a:extLst>
              <a:ext uri="{FF2B5EF4-FFF2-40B4-BE49-F238E27FC236}">
                <a16:creationId xmlns:a16="http://schemas.microsoft.com/office/drawing/2014/main" id="{DFDB7160-1326-FCD3-80B6-A9E8C93B0072}"/>
              </a:ext>
            </a:extLst>
          </p:cNvPr>
          <p:cNvGrpSpPr/>
          <p:nvPr/>
        </p:nvGrpSpPr>
        <p:grpSpPr>
          <a:xfrm>
            <a:off x="12485689" y="6366253"/>
            <a:ext cx="12705537" cy="4142784"/>
            <a:chOff x="0" y="0"/>
            <a:chExt cx="12705536" cy="4142783"/>
          </a:xfrm>
        </p:grpSpPr>
        <p:sp>
          <p:nvSpPr>
            <p:cNvPr id="15" name="Assistant Professor, Department of Computer Science…">
              <a:extLst>
                <a:ext uri="{FF2B5EF4-FFF2-40B4-BE49-F238E27FC236}">
                  <a16:creationId xmlns:a16="http://schemas.microsoft.com/office/drawing/2014/main" id="{C164C207-02C1-B851-8112-EF0D2534A1C7}"/>
                </a:ext>
              </a:extLst>
            </p:cNvPr>
            <p:cNvSpPr txBox="1"/>
            <p:nvPr/>
          </p:nvSpPr>
          <p:spPr>
            <a:xfrm>
              <a:off x="2730003" y="1331758"/>
              <a:ext cx="7245572" cy="2811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CA" dirty="0"/>
                <a:t>Associate Professor</a:t>
              </a:r>
            </a:p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CA" dirty="0"/>
                <a:t>Department of Radiation Oncology</a:t>
              </a:r>
              <a:endParaRPr dirty="0"/>
            </a:p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CA" dirty="0"/>
                <a:t>University California San Francisco</a:t>
              </a:r>
              <a:endParaRPr dirty="0"/>
            </a:p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CA" sz="3600" dirty="0"/>
                <a:t>Web: </a:t>
              </a:r>
              <a:r>
                <a:rPr lang="en-CA" sz="3600" dirty="0">
                  <a:hlinkClick r:id="rId7"/>
                </a:rPr>
                <a:t>medomics.ai</a:t>
              </a:r>
              <a:endParaRPr lang="en-CA" sz="3600" dirty="0"/>
            </a:p>
            <a:p>
              <a:pPr defTabSz="457200">
                <a:defRPr sz="35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16" name="Martin Vallières, PhD">
              <a:extLst>
                <a:ext uri="{FF2B5EF4-FFF2-40B4-BE49-F238E27FC236}">
                  <a16:creationId xmlns:a16="http://schemas.microsoft.com/office/drawing/2014/main" id="{6A66C331-2361-678F-ED02-76F0FC8C6391}"/>
                </a:ext>
              </a:extLst>
            </p:cNvPr>
            <p:cNvSpPr txBox="1"/>
            <p:nvPr/>
          </p:nvSpPr>
          <p:spPr>
            <a:xfrm>
              <a:off x="3186039" y="122040"/>
              <a:ext cx="6333465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0"/>
              </a:lvl1pPr>
            </a:lstStyle>
            <a:p>
              <a:r>
                <a:rPr lang="en-CA" dirty="0"/>
                <a:t>Olivier Morin</a:t>
              </a:r>
              <a:r>
                <a:rPr dirty="0"/>
                <a:t>, PhD</a:t>
              </a:r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072C022A-0394-29DC-8AAE-AAAF95E1E774}"/>
                </a:ext>
              </a:extLst>
            </p:cNvPr>
            <p:cNvSpPr/>
            <p:nvPr/>
          </p:nvSpPr>
          <p:spPr>
            <a:xfrm>
              <a:off x="0" y="0"/>
              <a:ext cx="12705536" cy="3882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0" name="Picture 19" descr="A person in a white coat&#10;&#10;Description automatically generated">
            <a:extLst>
              <a:ext uri="{FF2B5EF4-FFF2-40B4-BE49-F238E27FC236}">
                <a16:creationId xmlns:a16="http://schemas.microsoft.com/office/drawing/2014/main" id="{FFB77F05-0868-E592-07C6-E524EF6ED8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352" y="2297130"/>
            <a:ext cx="3882210" cy="3882210"/>
          </a:xfrm>
          <a:prstGeom prst="roundRect">
            <a:avLst>
              <a:gd name="adj" fmla="val 7675"/>
            </a:avLst>
          </a:prstGeom>
          <a:ln>
            <a:noFill/>
          </a:ln>
          <a:effectLst>
            <a:outerShdw blurRad="2540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close-up of a logo&#10;&#10;Description automatically generated">
            <a:extLst>
              <a:ext uri="{FF2B5EF4-FFF2-40B4-BE49-F238E27FC236}">
                <a16:creationId xmlns:a16="http://schemas.microsoft.com/office/drawing/2014/main" id="{B2C0FC09-701E-48ED-D2D8-8F6C085EC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216" y="10692833"/>
            <a:ext cx="6997700" cy="1397000"/>
          </a:xfrm>
          <a:prstGeom prst="rect">
            <a:avLst/>
          </a:prstGeom>
        </p:spPr>
      </p:pic>
      <p:pic>
        <p:nvPicPr>
          <p:cNvPr id="2" name="Picture 1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1D2E6CB7-C170-9439-50D8-3EB160B9F5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173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7E6DA55-FE84-40B6-4083-12504EF371D7}"/>
              </a:ext>
            </a:extLst>
          </p:cNvPr>
          <p:cNvSpPr/>
          <p:nvPr/>
        </p:nvSpPr>
        <p:spPr>
          <a:xfrm>
            <a:off x="238539" y="260088"/>
            <a:ext cx="23754522" cy="1321737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E31DD-08CC-0BDB-CF9B-5A3C89B1FF2B}"/>
              </a:ext>
            </a:extLst>
          </p:cNvPr>
          <p:cNvSpPr/>
          <p:nvPr/>
        </p:nvSpPr>
        <p:spPr>
          <a:xfrm>
            <a:off x="3215601" y="4572000"/>
            <a:ext cx="7439148" cy="203739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" name="Picture 1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1D2E6CB7-C170-9439-50D8-3EB160B9F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4CE25D-C9F5-BFD0-CC6F-B59B635B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353" y="3756991"/>
            <a:ext cx="6919560" cy="6230652"/>
          </a:xfrm>
          <a:prstGeom prst="roundRect">
            <a:avLst>
              <a:gd name="adj" fmla="val 6777"/>
            </a:avLst>
          </a:prstGeom>
        </p:spPr>
      </p:pic>
      <p:pic>
        <p:nvPicPr>
          <p:cNvPr id="21" name="Picture 20" descr="A close-up of a logo&#10;&#10;Description automatically generated">
            <a:extLst>
              <a:ext uri="{FF2B5EF4-FFF2-40B4-BE49-F238E27FC236}">
                <a16:creationId xmlns:a16="http://schemas.microsoft.com/office/drawing/2014/main" id="{95A03D17-32D1-C69B-44D8-277C36181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24" y="4892196"/>
            <a:ext cx="6997700" cy="1397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276B5B-0732-E651-7770-1948F11C1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991" y="9804354"/>
            <a:ext cx="6919560" cy="1892819"/>
          </a:xfrm>
          <a:prstGeom prst="roundRect">
            <a:avLst>
              <a:gd name="adj" fmla="val 22747"/>
            </a:avLst>
          </a:prstGeom>
        </p:spPr>
      </p:pic>
    </p:spTree>
    <p:extLst>
      <p:ext uri="{BB962C8B-B14F-4D97-AF65-F5344CB8AC3E}">
        <p14:creationId xmlns:p14="http://schemas.microsoft.com/office/powerpoint/2010/main" val="1610238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UTLINE">
            <a:extLst>
              <a:ext uri="{FF2B5EF4-FFF2-40B4-BE49-F238E27FC236}">
                <a16:creationId xmlns:a16="http://schemas.microsoft.com/office/drawing/2014/main" id="{87D2476F-634E-0AFC-28AA-8EC00BA6C664}"/>
              </a:ext>
            </a:extLst>
          </p:cNvPr>
          <p:cNvSpPr txBox="1"/>
          <p:nvPr/>
        </p:nvSpPr>
        <p:spPr>
          <a:xfrm>
            <a:off x="4803263" y="281205"/>
            <a:ext cx="15531495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u="none" dirty="0"/>
              <a:t>DEVELOPMENT TEAM</a:t>
            </a:r>
            <a:endParaRPr u="none" dirty="0"/>
          </a:p>
        </p:txBody>
      </p:sp>
      <p:pic>
        <p:nvPicPr>
          <p:cNvPr id="6" name="Picture 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C7430CB9-3DEE-9BDE-49A0-1CB003736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57" y="2768109"/>
            <a:ext cx="3276954" cy="3276000"/>
          </a:xfrm>
          <a:prstGeom prst="roundRect">
            <a:avLst>
              <a:gd name="adj" fmla="val 6958"/>
            </a:avLst>
          </a:prstGeom>
          <a:ln>
            <a:noFill/>
          </a:ln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6C600-32DB-22C2-761D-AC09FB481B14}"/>
              </a:ext>
            </a:extLst>
          </p:cNvPr>
          <p:cNvSpPr txBox="1"/>
          <p:nvPr/>
        </p:nvSpPr>
        <p:spPr>
          <a:xfrm>
            <a:off x="931246" y="6043755"/>
            <a:ext cx="4992621" cy="1487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1" dirty="0"/>
              <a:t>Guillaume Blain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Research Assistant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Univer</a:t>
            </a:r>
            <a:r>
              <a:rPr lang="en-US" b="0" dirty="0"/>
              <a:t>sité de Sherbrooke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E2B73FC-B1E7-EEF8-8C53-0ED7CDF88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41" y="8242095"/>
            <a:ext cx="3276000" cy="3276000"/>
          </a:xfrm>
          <a:prstGeom prst="roundRect">
            <a:avLst>
              <a:gd name="adj" fmla="val 6958"/>
            </a:avLst>
          </a:prstGeom>
          <a:ln>
            <a:noFill/>
          </a:ln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DEE832-87E4-154C-3611-8FDD4EFC21C9}"/>
              </a:ext>
            </a:extLst>
          </p:cNvPr>
          <p:cNvSpPr txBox="1"/>
          <p:nvPr/>
        </p:nvSpPr>
        <p:spPr>
          <a:xfrm>
            <a:off x="3708729" y="11518095"/>
            <a:ext cx="4992621" cy="1487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1" dirty="0"/>
              <a:t>Nicolas </a:t>
            </a:r>
            <a:r>
              <a:rPr lang="en-US" b="0" i="1" dirty="0" err="1"/>
              <a:t>Longchamps</a:t>
            </a:r>
            <a:endParaRPr lang="en-US" b="0" i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Research Assistant </a:t>
            </a:r>
            <a:r>
              <a:rPr lang="en-US" b="0" dirty="0"/>
              <a:t>Université de Sherbrooke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 descr="A picture containing text, clothing&#10;&#10;Description automatically generated">
            <a:extLst>
              <a:ext uri="{FF2B5EF4-FFF2-40B4-BE49-F238E27FC236}">
                <a16:creationId xmlns:a16="http://schemas.microsoft.com/office/drawing/2014/main" id="{AD0874D2-D2BC-2EA9-54F7-410B017BA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1" y="2753260"/>
            <a:ext cx="3276000" cy="3276000"/>
          </a:xfrm>
          <a:prstGeom prst="roundRect">
            <a:avLst>
              <a:gd name="adj" fmla="val 6958"/>
            </a:avLst>
          </a:prstGeom>
          <a:ln>
            <a:noFill/>
          </a:ln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ADCE39-10EF-DD30-3B82-CCDD82173B5D}"/>
              </a:ext>
            </a:extLst>
          </p:cNvPr>
          <p:cNvSpPr txBox="1"/>
          <p:nvPr/>
        </p:nvSpPr>
        <p:spPr>
          <a:xfrm>
            <a:off x="6811570" y="6150903"/>
            <a:ext cx="4992621" cy="1487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1" dirty="0" err="1"/>
              <a:t>Andréanne</a:t>
            </a:r>
            <a:r>
              <a:rPr lang="en-US" b="0" i="1" dirty="0"/>
              <a:t> Allaire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Research Assistant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Université de Sherbrooke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821E6-CCEF-E0AA-7EDB-21DCDA509B16}"/>
              </a:ext>
            </a:extLst>
          </p:cNvPr>
          <p:cNvSpPr txBox="1"/>
          <p:nvPr/>
        </p:nvSpPr>
        <p:spPr>
          <a:xfrm>
            <a:off x="9585013" y="11575418"/>
            <a:ext cx="4992621" cy="1487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1" dirty="0"/>
              <a:t>Sarah Denis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Research Professional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Université de Sherbrooke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7BF0E25-F91A-D1FC-3236-DE09C2C5CD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323" y="8242095"/>
            <a:ext cx="3276000" cy="3276000"/>
          </a:xfrm>
          <a:prstGeom prst="roundRect">
            <a:avLst>
              <a:gd name="adj" fmla="val 6958"/>
            </a:avLst>
          </a:prstGeom>
          <a:ln>
            <a:noFill/>
          </a:ln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108BE1-1EF8-498E-53AD-5DA8D28520B9}"/>
              </a:ext>
            </a:extLst>
          </p:cNvPr>
          <p:cNvSpPr txBox="1"/>
          <p:nvPr/>
        </p:nvSpPr>
        <p:spPr>
          <a:xfrm>
            <a:off x="12633109" y="6191459"/>
            <a:ext cx="4992621" cy="1487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1" dirty="0" err="1"/>
              <a:t>Brahim</a:t>
            </a:r>
            <a:r>
              <a:rPr lang="en-US" b="0" i="1" dirty="0"/>
              <a:t> </a:t>
            </a:r>
            <a:r>
              <a:rPr lang="en-US" b="0" i="1" dirty="0" err="1"/>
              <a:t>Fakri</a:t>
            </a:r>
            <a:endParaRPr lang="en-US" b="0" i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Research Assistant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Université de Sherbrooke</a:t>
            </a:r>
          </a:p>
        </p:txBody>
      </p:sp>
      <p:pic>
        <p:nvPicPr>
          <p:cNvPr id="19" name="Picture 1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AB85B13-3334-8261-7A6E-5A9064B5628E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2" r="10252"/>
          <a:stretch/>
        </p:blipFill>
        <p:spPr>
          <a:xfrm>
            <a:off x="13542126" y="2768109"/>
            <a:ext cx="3275998" cy="3276000"/>
          </a:xfrm>
          <a:prstGeom prst="roundRect">
            <a:avLst>
              <a:gd name="adj" fmla="val 6958"/>
            </a:avLst>
          </a:prstGeom>
          <a:ln>
            <a:noFill/>
          </a:ln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CCE54D-CAB5-2FE1-D279-1C08668F0C30}"/>
              </a:ext>
            </a:extLst>
          </p:cNvPr>
          <p:cNvSpPr txBox="1"/>
          <p:nvPr/>
        </p:nvSpPr>
        <p:spPr>
          <a:xfrm>
            <a:off x="15486649" y="11485543"/>
            <a:ext cx="499262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1" dirty="0" err="1"/>
              <a:t>Hithem</a:t>
            </a:r>
            <a:r>
              <a:rPr lang="en-US" b="0" i="1" dirty="0"/>
              <a:t> </a:t>
            </a:r>
            <a:r>
              <a:rPr lang="en-US" b="0" i="1" dirty="0" err="1"/>
              <a:t>Lamri</a:t>
            </a:r>
            <a:endParaRPr lang="en-US" b="0" i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Collaborator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Formerly at Université de Sherbrooke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" name="Picture 21" descr="A picture containing person, outdoor, tree, person&#10;&#10;Description automatically generated">
            <a:extLst>
              <a:ext uri="{FF2B5EF4-FFF2-40B4-BE49-F238E27FC236}">
                <a16:creationId xmlns:a16="http://schemas.microsoft.com/office/drawing/2014/main" id="{25118441-0865-4744-2E71-F9E1D611CC80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959" y="8242095"/>
            <a:ext cx="3276000" cy="3276000"/>
          </a:xfrm>
          <a:prstGeom prst="roundRect">
            <a:avLst>
              <a:gd name="adj" fmla="val 6958"/>
            </a:avLst>
          </a:prstGeom>
          <a:ln>
            <a:noFill/>
          </a:ln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328F79-9EFE-ED83-26CC-9AA12E1846DB}"/>
              </a:ext>
            </a:extLst>
          </p:cNvPr>
          <p:cNvSpPr txBox="1"/>
          <p:nvPr/>
        </p:nvSpPr>
        <p:spPr>
          <a:xfrm>
            <a:off x="18454648" y="6209347"/>
            <a:ext cx="4992621" cy="1487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1" dirty="0"/>
              <a:t>Mahdi </a:t>
            </a:r>
            <a:r>
              <a:rPr lang="en-US" b="0" i="1" dirty="0" err="1"/>
              <a:t>Ait</a:t>
            </a:r>
            <a:r>
              <a:rPr lang="en-US" b="0" i="1" dirty="0"/>
              <a:t> </a:t>
            </a:r>
            <a:r>
              <a:rPr lang="en-US" b="0" i="1" dirty="0" err="1"/>
              <a:t>Lhaj</a:t>
            </a:r>
            <a:r>
              <a:rPr lang="en-US" b="0" i="1" dirty="0"/>
              <a:t> </a:t>
            </a:r>
            <a:r>
              <a:rPr lang="en-US" b="0" i="1" dirty="0" err="1"/>
              <a:t>Loutfi</a:t>
            </a:r>
            <a:endParaRPr lang="en-US" b="0" i="1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MSc + Research Assistant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Université de Sherbrooke</a:t>
            </a:r>
          </a:p>
        </p:txBody>
      </p:sp>
      <p:pic>
        <p:nvPicPr>
          <p:cNvPr id="26" name="Picture 25" descr="A person wearing a hat&#10;&#10;Description automatically generated">
            <a:extLst>
              <a:ext uri="{FF2B5EF4-FFF2-40B4-BE49-F238E27FC236}">
                <a16:creationId xmlns:a16="http://schemas.microsoft.com/office/drawing/2014/main" id="{FF2F2ED8-0906-2FE2-C6C0-5965AE1267A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441" y="2761469"/>
            <a:ext cx="3276000" cy="3276000"/>
          </a:xfrm>
          <a:prstGeom prst="roundRect">
            <a:avLst>
              <a:gd name="adj" fmla="val 6958"/>
            </a:avLst>
          </a:prstGeom>
          <a:ln>
            <a:noFill/>
          </a:ln>
          <a:effectLst>
            <a:outerShdw blurRad="190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490E63CD-5C02-E0A5-A238-17B4DC54B6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07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B7FA1C-59CC-1328-E47D-27FD0DB687B3}"/>
              </a:ext>
            </a:extLst>
          </p:cNvPr>
          <p:cNvSpPr/>
          <p:nvPr/>
        </p:nvSpPr>
        <p:spPr>
          <a:xfrm>
            <a:off x="238539" y="260088"/>
            <a:ext cx="23754522" cy="1321737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C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OUTLINE">
            <a:extLst>
              <a:ext uri="{FF2B5EF4-FFF2-40B4-BE49-F238E27FC236}">
                <a16:creationId xmlns:a16="http://schemas.microsoft.com/office/drawing/2014/main" id="{87D2476F-634E-0AFC-28AA-8EC00BA6C664}"/>
              </a:ext>
            </a:extLst>
          </p:cNvPr>
          <p:cNvSpPr txBox="1"/>
          <p:nvPr/>
        </p:nvSpPr>
        <p:spPr>
          <a:xfrm>
            <a:off x="8606384" y="281205"/>
            <a:ext cx="7925246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u="none" dirty="0"/>
              <a:t>PARTNERS</a:t>
            </a:r>
            <a:endParaRPr u="none" dirty="0"/>
          </a:p>
        </p:txBody>
      </p:sp>
      <p:pic>
        <p:nvPicPr>
          <p:cNvPr id="4" name="Faceicon.png" descr="Faceicon.png">
            <a:extLst>
              <a:ext uri="{FF2B5EF4-FFF2-40B4-BE49-F238E27FC236}">
                <a16:creationId xmlns:a16="http://schemas.microsoft.com/office/drawing/2014/main" id="{B58B5F32-AC47-E7D7-3A7D-E2F98710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100" y="2545695"/>
            <a:ext cx="6689050" cy="4641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A green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495DC5EA-A392-D154-53EF-5AE6FA5B8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852" y="3990876"/>
            <a:ext cx="7772400" cy="1991542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8106A08-A01A-C596-3D8F-BF2EFEA65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60" y="8506692"/>
            <a:ext cx="10151548" cy="3221706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D0932AF6-D777-093F-B22E-BC87247E6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157" y="8506692"/>
            <a:ext cx="10747983" cy="2539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309994-C5AA-AB84-CB20-C51D14230B99}"/>
              </a:ext>
            </a:extLst>
          </p:cNvPr>
          <p:cNvSpPr txBox="1"/>
          <p:nvPr/>
        </p:nvSpPr>
        <p:spPr>
          <a:xfrm>
            <a:off x="1020625" y="7187220"/>
            <a:ext cx="121920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CA" sz="3200" dirty="0">
                <a:hlinkClick r:id="rId6"/>
              </a:rPr>
              <a:t>medomics.ai</a:t>
            </a:r>
            <a:endParaRPr lang="en-CA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C9735-C413-E96A-8877-48321C95CB1D}"/>
              </a:ext>
            </a:extLst>
          </p:cNvPr>
          <p:cNvSpPr txBox="1"/>
          <p:nvPr/>
        </p:nvSpPr>
        <p:spPr>
          <a:xfrm>
            <a:off x="11726148" y="6119810"/>
            <a:ext cx="121920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CA" sz="3200" dirty="0">
                <a:hlinkClick r:id="rId7"/>
              </a:rPr>
              <a:t>prevalis.recherche.usherbrooke.ca</a:t>
            </a:r>
            <a:endParaRPr lang="en-CA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18CC6-DE3B-5A09-C204-942F7898EC60}"/>
              </a:ext>
            </a:extLst>
          </p:cNvPr>
          <p:cNvSpPr txBox="1"/>
          <p:nvPr/>
        </p:nvSpPr>
        <p:spPr>
          <a:xfrm>
            <a:off x="972360" y="11436010"/>
            <a:ext cx="121920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CA" sz="3200" dirty="0">
                <a:hlinkClick r:id="rId8"/>
              </a:rPr>
              <a:t>ssaquebec.ca</a:t>
            </a:r>
            <a:endParaRPr lang="en-CA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F8F3F-8DD4-A0BF-6F72-2A41C4D24D0B}"/>
              </a:ext>
            </a:extLst>
          </p:cNvPr>
          <p:cNvSpPr txBox="1"/>
          <p:nvPr/>
        </p:nvSpPr>
        <p:spPr>
          <a:xfrm>
            <a:off x="12192000" y="10623943"/>
            <a:ext cx="121920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57200">
              <a:defRPr sz="3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CA" sz="3200" dirty="0">
                <a:hlinkClick r:id="rId9"/>
              </a:rPr>
              <a:t>reseau1quebec.ca</a:t>
            </a:r>
            <a:endParaRPr lang="en-CA" sz="3200" dirty="0"/>
          </a:p>
        </p:txBody>
      </p:sp>
      <p:pic>
        <p:nvPicPr>
          <p:cNvPr id="2" name="Picture 1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75624AF5-9342-ACE1-DA4C-905F5EEA29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038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3E010FB-C824-9083-978D-8726EC7E8C10}"/>
              </a:ext>
            </a:extLst>
          </p:cNvPr>
          <p:cNvSpPr txBox="1"/>
          <p:nvPr/>
        </p:nvSpPr>
        <p:spPr>
          <a:xfrm>
            <a:off x="671943" y="5817190"/>
            <a:ext cx="4572000" cy="13336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8D0CDD-62F1-6309-5934-4863ECF98B77}"/>
              </a:ext>
            </a:extLst>
          </p:cNvPr>
          <p:cNvSpPr txBox="1"/>
          <p:nvPr/>
        </p:nvSpPr>
        <p:spPr>
          <a:xfrm>
            <a:off x="7242461" y="5787051"/>
            <a:ext cx="4572000" cy="13336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0" dirty="0"/>
              <a:t>o</a:t>
            </a: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CC8522-07EA-15D1-F850-8B0428AB58BB}"/>
              </a:ext>
            </a:extLst>
          </p:cNvPr>
          <p:cNvSpPr txBox="1"/>
          <p:nvPr/>
        </p:nvSpPr>
        <p:spPr>
          <a:xfrm>
            <a:off x="13949389" y="5787051"/>
            <a:ext cx="4435589" cy="13336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0" dirty="0"/>
              <a:t>Lab</a:t>
            </a:r>
            <a:endParaRPr kumimoji="0" 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BC1703-3107-BDF5-742C-7DAC600F0D69}"/>
              </a:ext>
            </a:extLst>
          </p:cNvPr>
          <p:cNvGrpSpPr/>
          <p:nvPr/>
        </p:nvGrpSpPr>
        <p:grpSpPr>
          <a:xfrm>
            <a:off x="218206" y="482115"/>
            <a:ext cx="18398837" cy="2495817"/>
            <a:chOff x="3335480" y="336623"/>
            <a:chExt cx="18398837" cy="2495817"/>
          </a:xfrm>
          <a:noFill/>
        </p:grpSpPr>
        <p:sp>
          <p:nvSpPr>
            <p:cNvPr id="179" name="OUTLINE"/>
            <p:cNvSpPr txBox="1"/>
            <p:nvPr/>
          </p:nvSpPr>
          <p:spPr>
            <a:xfrm>
              <a:off x="6084804" y="336623"/>
              <a:ext cx="12214391" cy="1826141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1200" u="sng"/>
              </a:lvl1pPr>
            </a:lstStyle>
            <a:p>
              <a:r>
                <a:rPr lang="en-CA" u="none" dirty="0"/>
                <a:t>MEDomicsLab</a:t>
              </a:r>
              <a:endParaRPr u="none" dirty="0"/>
            </a:p>
          </p:txBody>
        </p:sp>
        <p:sp>
          <p:nvSpPr>
            <p:cNvPr id="16" name="An open-source computation platform for…">
              <a:extLst>
                <a:ext uri="{FF2B5EF4-FFF2-40B4-BE49-F238E27FC236}">
                  <a16:creationId xmlns:a16="http://schemas.microsoft.com/office/drawing/2014/main" id="{CC84C958-47F0-42BE-E175-9B9109A23299}"/>
                </a:ext>
              </a:extLst>
            </p:cNvPr>
            <p:cNvSpPr/>
            <p:nvPr/>
          </p:nvSpPr>
          <p:spPr>
            <a:xfrm>
              <a:off x="3335480" y="2037351"/>
              <a:ext cx="18398837" cy="795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 b="0"/>
              </a:lvl1pPr>
            </a:lstStyle>
            <a:p>
              <a:r>
                <a:rPr lang="en-CA" sz="4500" i="1" dirty="0"/>
                <a:t>Integrative modeling of heterogeneous data in medicine</a:t>
              </a:r>
              <a:endParaRPr sz="4500" i="1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4915F09-13E8-3979-C7BE-80E25E336842}"/>
              </a:ext>
            </a:extLst>
          </p:cNvPr>
          <p:cNvSpPr/>
          <p:nvPr/>
        </p:nvSpPr>
        <p:spPr>
          <a:xfrm>
            <a:off x="671942" y="214122"/>
            <a:ext cx="17713035" cy="3459522"/>
          </a:xfrm>
          <a:prstGeom prst="rect">
            <a:avLst/>
          </a:prstGeom>
          <a:solidFill>
            <a:schemeClr val="accent1">
              <a:alpha val="24000"/>
            </a:schemeClr>
          </a:solidFill>
          <a:ln w="254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118006-FE7F-E513-3044-F0F9092017DC}"/>
              </a:ext>
            </a:extLst>
          </p:cNvPr>
          <p:cNvSpPr txBox="1"/>
          <p:nvPr/>
        </p:nvSpPr>
        <p:spPr>
          <a:xfrm>
            <a:off x="5385952" y="5503727"/>
            <a:ext cx="1856509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D9347A-DDD6-8639-1FE4-FCAFDA4C952C}"/>
              </a:ext>
            </a:extLst>
          </p:cNvPr>
          <p:cNvSpPr txBox="1"/>
          <p:nvPr/>
        </p:nvSpPr>
        <p:spPr>
          <a:xfrm>
            <a:off x="11977254" y="5503727"/>
            <a:ext cx="1856509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23EA34-C083-3142-8BC9-6EF7AB8D38C5}"/>
              </a:ext>
            </a:extLst>
          </p:cNvPr>
          <p:cNvSpPr txBox="1"/>
          <p:nvPr/>
        </p:nvSpPr>
        <p:spPr>
          <a:xfrm>
            <a:off x="671943" y="8974664"/>
            <a:ext cx="4571997" cy="1487587"/>
          </a:xfrm>
          <a:prstGeom prst="rect">
            <a:avLst/>
          </a:prstGeom>
          <a:noFill/>
          <a:ln w="254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Heterogeneous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medical</a:t>
            </a:r>
            <a:r>
              <a:rPr lang="en-US" sz="4500" dirty="0"/>
              <a:t> data</a:t>
            </a:r>
            <a:endParaRPr kumimoji="0" lang="en-US" sz="45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716B5F-5F66-1B6A-10BA-F9E995DD2874}"/>
              </a:ext>
            </a:extLst>
          </p:cNvPr>
          <p:cNvSpPr txBox="1"/>
          <p:nvPr/>
        </p:nvSpPr>
        <p:spPr>
          <a:xfrm>
            <a:off x="7070687" y="8638675"/>
            <a:ext cx="4928338" cy="2169825"/>
          </a:xfrm>
          <a:prstGeom prst="rect">
            <a:avLst/>
          </a:prstGeom>
          <a:noFill/>
          <a:ln w="254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500" dirty="0"/>
              <a:t>Characterization of biological processes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47FF6-07EC-2C69-16C3-04F6B68F4F40}"/>
              </a:ext>
            </a:extLst>
          </p:cNvPr>
          <p:cNvSpPr txBox="1"/>
          <p:nvPr/>
        </p:nvSpPr>
        <p:spPr>
          <a:xfrm>
            <a:off x="13949388" y="9064733"/>
            <a:ext cx="4435589" cy="1477328"/>
          </a:xfrm>
          <a:prstGeom prst="rect">
            <a:avLst/>
          </a:prstGeom>
          <a:noFill/>
          <a:ln w="254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500" dirty="0"/>
              <a:t>Working platform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14843C-660F-A3A3-5217-B3B507A70AD5}"/>
              </a:ext>
            </a:extLst>
          </p:cNvPr>
          <p:cNvSpPr txBox="1"/>
          <p:nvPr/>
        </p:nvSpPr>
        <p:spPr>
          <a:xfrm>
            <a:off x="671943" y="12071661"/>
            <a:ext cx="17713035" cy="1487587"/>
          </a:xfrm>
          <a:prstGeom prst="rect">
            <a:avLst/>
          </a:prstGeom>
          <a:solidFill>
            <a:srgbClr val="92D050"/>
          </a:solidFill>
          <a:ln w="254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Development of predictive models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for personalized treatments</a:t>
            </a:r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A47E7D00-E3BD-9E71-7868-10075C90A7B2}"/>
              </a:ext>
            </a:extLst>
          </p:cNvPr>
          <p:cNvSpPr/>
          <p:nvPr/>
        </p:nvSpPr>
        <p:spPr>
          <a:xfrm>
            <a:off x="2457847" y="12279389"/>
            <a:ext cx="1000187" cy="936268"/>
          </a:xfrm>
          <a:prstGeom prst="star5">
            <a:avLst/>
          </a:prstGeom>
          <a:solidFill>
            <a:schemeClr val="accent1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7" name="5-Point Star 46">
            <a:extLst>
              <a:ext uri="{FF2B5EF4-FFF2-40B4-BE49-F238E27FC236}">
                <a16:creationId xmlns:a16="http://schemas.microsoft.com/office/drawing/2014/main" id="{AB350F46-54AA-6F07-8126-E20BFADC780E}"/>
              </a:ext>
            </a:extLst>
          </p:cNvPr>
          <p:cNvSpPr/>
          <p:nvPr/>
        </p:nvSpPr>
        <p:spPr>
          <a:xfrm>
            <a:off x="15598884" y="12320066"/>
            <a:ext cx="1000187" cy="936268"/>
          </a:xfrm>
          <a:prstGeom prst="star5">
            <a:avLst/>
          </a:prstGeom>
          <a:solidFill>
            <a:schemeClr val="accent1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C64B51BB-70C3-F7C6-7BAB-91FB0C4F84E1}"/>
              </a:ext>
            </a:extLst>
          </p:cNvPr>
          <p:cNvCxnSpPr>
            <a:stCxn id="26" idx="2"/>
            <a:endCxn id="18" idx="0"/>
          </p:cNvCxnSpPr>
          <p:nvPr/>
        </p:nvCxnSpPr>
        <p:spPr>
          <a:xfrm rot="5400000">
            <a:off x="5171429" y="1460159"/>
            <a:ext cx="2143546" cy="6570517"/>
          </a:xfrm>
          <a:prstGeom prst="bentConnector3">
            <a:avLst>
              <a:gd name="adj1" fmla="val 50000"/>
            </a:avLst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45CBDDC-74DC-E26A-1417-AD85F344B1BD}"/>
              </a:ext>
            </a:extLst>
          </p:cNvPr>
          <p:cNvCxnSpPr>
            <a:stCxn id="26" idx="2"/>
            <a:endCxn id="23" idx="0"/>
          </p:cNvCxnSpPr>
          <p:nvPr/>
        </p:nvCxnSpPr>
        <p:spPr>
          <a:xfrm rot="16200000" flipH="1">
            <a:off x="8471757" y="4730346"/>
            <a:ext cx="2113407" cy="1"/>
          </a:xfrm>
          <a:prstGeom prst="bentConnector3">
            <a:avLst>
              <a:gd name="adj1" fmla="val 50000"/>
            </a:avLst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5B481341-D8BE-CF27-16EB-1F6EBF01FDE9}"/>
              </a:ext>
            </a:extLst>
          </p:cNvPr>
          <p:cNvCxnSpPr>
            <a:cxnSpLocks/>
            <a:stCxn id="26" idx="2"/>
            <a:endCxn id="24" idx="0"/>
          </p:cNvCxnSpPr>
          <p:nvPr/>
        </p:nvCxnSpPr>
        <p:spPr>
          <a:xfrm rot="16200000" flipH="1">
            <a:off x="11791119" y="1410985"/>
            <a:ext cx="2113407" cy="6638724"/>
          </a:xfrm>
          <a:prstGeom prst="bentConnector3">
            <a:avLst>
              <a:gd name="adj1" fmla="val 50000"/>
            </a:avLst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0C05DF4-7534-E0AA-0BC5-90DD2DAB6196}"/>
              </a:ext>
            </a:extLst>
          </p:cNvPr>
          <p:cNvCxnSpPr>
            <a:stCxn id="18" idx="2"/>
            <a:endCxn id="30" idx="0"/>
          </p:cNvCxnSpPr>
          <p:nvPr/>
        </p:nvCxnSpPr>
        <p:spPr>
          <a:xfrm flipH="1">
            <a:off x="2957942" y="7150888"/>
            <a:ext cx="1" cy="1823776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27ACBED-A6FA-DD37-1AB9-1E69F04035FC}"/>
              </a:ext>
            </a:extLst>
          </p:cNvPr>
          <p:cNvCxnSpPr>
            <a:cxnSpLocks/>
            <a:stCxn id="23" idx="2"/>
            <a:endCxn id="33" idx="0"/>
          </p:cNvCxnSpPr>
          <p:nvPr/>
        </p:nvCxnSpPr>
        <p:spPr>
          <a:xfrm>
            <a:off x="9528461" y="7120749"/>
            <a:ext cx="6395" cy="1517926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FC86FF-B82E-193C-8BE7-AF5BE60B2968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16167183" y="7120749"/>
            <a:ext cx="1" cy="1943984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7DD49B5-7C25-44F7-2387-F59FB931A79E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2957940" y="10462251"/>
            <a:ext cx="2" cy="1615096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444A008-1560-510F-7DB0-CB4D87193E89}"/>
              </a:ext>
            </a:extLst>
          </p:cNvPr>
          <p:cNvCxnSpPr>
            <a:cxnSpLocks/>
            <a:stCxn id="33" idx="2"/>
            <a:endCxn id="45" idx="0"/>
          </p:cNvCxnSpPr>
          <p:nvPr/>
        </p:nvCxnSpPr>
        <p:spPr>
          <a:xfrm flipH="1">
            <a:off x="9528461" y="10808500"/>
            <a:ext cx="6395" cy="1263161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BED6CC71-3720-8848-8745-D58E767CE0E3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16167183" y="10542061"/>
            <a:ext cx="12783" cy="1529600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8C2D82AA-1EAA-A9DC-0AAA-C18A56C6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895" y="4447677"/>
            <a:ext cx="4571997" cy="8381995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4" name="Picture 3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80FCF12A-268D-2E70-47BC-65F6B4D39B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720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D4908E02-1140-5478-D2BE-49439417EA65}"/>
              </a:ext>
            </a:extLst>
          </p:cNvPr>
          <p:cNvSpPr txBox="1"/>
          <p:nvPr/>
        </p:nvSpPr>
        <p:spPr>
          <a:xfrm>
            <a:off x="8070287" y="281205"/>
            <a:ext cx="8319586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u="none" dirty="0"/>
              <a:t>MAIN GOAL</a:t>
            </a:r>
            <a:endParaRPr u="none" dirty="0"/>
          </a:p>
        </p:txBody>
      </p:sp>
      <p:sp>
        <p:nvSpPr>
          <p:cNvPr id="5" name="OUTLINE">
            <a:extLst>
              <a:ext uri="{FF2B5EF4-FFF2-40B4-BE49-F238E27FC236}">
                <a16:creationId xmlns:a16="http://schemas.microsoft.com/office/drawing/2014/main" id="{42D1FA93-125B-2F01-44C6-941E2E5785EB}"/>
              </a:ext>
            </a:extLst>
          </p:cNvPr>
          <p:cNvSpPr txBox="1"/>
          <p:nvPr/>
        </p:nvSpPr>
        <p:spPr>
          <a:xfrm>
            <a:off x="4236842" y="2184290"/>
            <a:ext cx="1590980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sz="6000" b="0" i="1" u="none" dirty="0"/>
              <a:t>Help medical AI teams to better work together</a:t>
            </a:r>
            <a:endParaRPr sz="6000" b="0" i="1" u="none" dirty="0"/>
          </a:p>
        </p:txBody>
      </p:sp>
      <p:pic>
        <p:nvPicPr>
          <p:cNvPr id="16" name="Picture 15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84B13BA6-9DAA-EE69-1C23-8A34A5AA992E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79" y="186161"/>
            <a:ext cx="1800000" cy="180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8ACF54-0E81-02B0-2FF4-F5B5438014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83408"/>
            <a:ext cx="1800000" cy="180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38AD687-31D8-C13E-7648-018F91345D5B}"/>
              </a:ext>
            </a:extLst>
          </p:cNvPr>
          <p:cNvGrpSpPr/>
          <p:nvPr/>
        </p:nvGrpSpPr>
        <p:grpSpPr>
          <a:xfrm>
            <a:off x="304801" y="3546111"/>
            <a:ext cx="10963052" cy="10048755"/>
            <a:chOff x="304801" y="3546111"/>
            <a:chExt cx="10963052" cy="100487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B52D67-7F56-8950-CBCA-0616A95EC4DF}"/>
                </a:ext>
              </a:extLst>
            </p:cNvPr>
            <p:cNvSpPr txBox="1"/>
            <p:nvPr/>
          </p:nvSpPr>
          <p:spPr>
            <a:xfrm>
              <a:off x="2101040" y="3546111"/>
              <a:ext cx="7376160" cy="795089"/>
            </a:xfrm>
            <a:prstGeom prst="rect">
              <a:avLst/>
            </a:prstGeom>
            <a:solidFill>
              <a:srgbClr val="FF0000"/>
            </a:solidFill>
            <a:ln w="1270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5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TRADITIONAL PARADIGM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3826BF-117A-3E9C-C7E9-4B06BC90321A}"/>
                </a:ext>
              </a:extLst>
            </p:cNvPr>
            <p:cNvSpPr txBox="1"/>
            <p:nvPr/>
          </p:nvSpPr>
          <p:spPr>
            <a:xfrm>
              <a:off x="304801" y="12876721"/>
              <a:ext cx="10963050" cy="718145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Sequential process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84BCCEB-2AAC-4B96-632B-04BD8F53F15E}"/>
                </a:ext>
              </a:extLst>
            </p:cNvPr>
            <p:cNvGrpSpPr/>
            <p:nvPr/>
          </p:nvGrpSpPr>
          <p:grpSpPr>
            <a:xfrm>
              <a:off x="362072" y="4793673"/>
              <a:ext cx="5983288" cy="7873626"/>
              <a:chOff x="1886067" y="4793673"/>
              <a:chExt cx="5983288" cy="7873626"/>
            </a:xfrm>
          </p:grpSpPr>
          <p:sp>
            <p:nvSpPr>
              <p:cNvPr id="19" name="Triangle 18">
                <a:extLst>
                  <a:ext uri="{FF2B5EF4-FFF2-40B4-BE49-F238E27FC236}">
                    <a16:creationId xmlns:a16="http://schemas.microsoft.com/office/drawing/2014/main" id="{DC686988-06D3-D014-4A45-68D846A43DE8}"/>
                  </a:ext>
                </a:extLst>
              </p:cNvPr>
              <p:cNvSpPr/>
              <p:nvPr/>
            </p:nvSpPr>
            <p:spPr>
              <a:xfrm>
                <a:off x="3433727" y="4793673"/>
                <a:ext cx="2883935" cy="3522588"/>
              </a:xfrm>
              <a:prstGeom prst="triangle">
                <a:avLst>
                  <a:gd name="adj" fmla="val 50639"/>
                </a:avLst>
              </a:prstGeom>
              <a:solidFill>
                <a:schemeClr val="bg1">
                  <a:lumMod val="5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4255CE-3511-E689-78E7-E02BB32EE837}"/>
                  </a:ext>
                </a:extLst>
              </p:cNvPr>
              <p:cNvSpPr txBox="1"/>
              <p:nvPr/>
            </p:nvSpPr>
            <p:spPr>
              <a:xfrm>
                <a:off x="3707361" y="6940283"/>
                <a:ext cx="2356383" cy="1025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/>
                  <a:t>CLINICAL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SCIENTIST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D4A28CE-CAD0-4F3E-FF82-D24988FFBB61}"/>
                  </a:ext>
                </a:extLst>
              </p:cNvPr>
              <p:cNvGrpSpPr/>
              <p:nvPr/>
            </p:nvGrpSpPr>
            <p:grpSpPr>
              <a:xfrm>
                <a:off x="1886067" y="8343970"/>
                <a:ext cx="5983288" cy="4323329"/>
                <a:chOff x="1886067" y="8343970"/>
                <a:chExt cx="5983288" cy="4323329"/>
              </a:xfrm>
            </p:grpSpPr>
            <p:sp>
              <p:nvSpPr>
                <p:cNvPr id="10" name="Trapezoid 9">
                  <a:extLst>
                    <a:ext uri="{FF2B5EF4-FFF2-40B4-BE49-F238E27FC236}">
                      <a16:creationId xmlns:a16="http://schemas.microsoft.com/office/drawing/2014/main" id="{C9488F8C-4E12-B354-5EB2-6C12336425EC}"/>
                    </a:ext>
                  </a:extLst>
                </p:cNvPr>
                <p:cNvSpPr/>
                <p:nvPr/>
              </p:nvSpPr>
              <p:spPr>
                <a:xfrm>
                  <a:off x="1886067" y="8343970"/>
                  <a:ext cx="5983288" cy="4323329"/>
                </a:xfrm>
                <a:prstGeom prst="trapezoid">
                  <a:avLst>
                    <a:gd name="adj" fmla="val 35384"/>
                  </a:avLst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1A532DC-C752-DF91-E0C6-5B755068E30E}"/>
                    </a:ext>
                  </a:extLst>
                </p:cNvPr>
                <p:cNvSpPr txBox="1"/>
                <p:nvPr/>
              </p:nvSpPr>
              <p:spPr>
                <a:xfrm>
                  <a:off x="3149427" y="10613085"/>
                  <a:ext cx="3472249" cy="10259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/>
                    <a:t>COMPUTER</a:t>
                  </a:r>
                </a:p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SCIENTI</a:t>
                  </a:r>
                  <a:r>
                    <a:rPr lang="en-US" dirty="0"/>
                    <a:t>ST</a:t>
                  </a:r>
                  <a:endParaRPr kumimoji="0" lang="en-US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23" name="Up-Down Arrow 22">
                <a:extLst>
                  <a:ext uri="{FF2B5EF4-FFF2-40B4-BE49-F238E27FC236}">
                    <a16:creationId xmlns:a16="http://schemas.microsoft.com/office/drawing/2014/main" id="{1AD35803-1E29-D868-5E45-ABF2F64E66B0}"/>
                  </a:ext>
                </a:extLst>
              </p:cNvPr>
              <p:cNvSpPr/>
              <p:nvPr/>
            </p:nvSpPr>
            <p:spPr>
              <a:xfrm>
                <a:off x="4518531" y="8008686"/>
                <a:ext cx="692524" cy="1168749"/>
              </a:xfrm>
              <a:prstGeom prst="upDownArrow">
                <a:avLst/>
              </a:prstGeom>
              <a:solidFill>
                <a:schemeClr val="accent1"/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0FD389-5A8D-7C1F-A7DE-49AD8291C417}"/>
                </a:ext>
              </a:extLst>
            </p:cNvPr>
            <p:cNvSpPr txBox="1"/>
            <p:nvPr/>
          </p:nvSpPr>
          <p:spPr>
            <a:xfrm>
              <a:off x="6741192" y="6943192"/>
              <a:ext cx="4526661" cy="1210588"/>
            </a:xfrm>
            <a:prstGeom prst="rect">
              <a:avLst/>
            </a:prstGeom>
            <a:noFill/>
            <a:ln w="1905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/>
                <a:t>Clinical problem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Data collection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F0886E-C8E1-45AC-CCF4-66D29825C23B}"/>
                </a:ext>
              </a:extLst>
            </p:cNvPr>
            <p:cNvSpPr txBox="1"/>
            <p:nvPr/>
          </p:nvSpPr>
          <p:spPr>
            <a:xfrm>
              <a:off x="6741187" y="9966755"/>
              <a:ext cx="4526666" cy="2318583"/>
            </a:xfrm>
            <a:prstGeom prst="rect">
              <a:avLst/>
            </a:prstGeom>
            <a:noFill/>
            <a:ln w="190500" cap="flat" cmpd="sng">
              <a:solidFill>
                <a:schemeClr val="bg1">
                  <a:lumMod val="9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/>
                <a:t>Data management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/>
                <a:t>AI hypotheses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/>
                <a:t>AI computing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/>
                <a:t>Results visualization 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4D8D379-3362-D76C-E188-0AEFCA870EED}"/>
                </a:ext>
              </a:extLst>
            </p:cNvPr>
            <p:cNvCxnSpPr>
              <a:cxnSpLocks/>
            </p:cNvCxnSpPr>
            <p:nvPr/>
          </p:nvCxnSpPr>
          <p:spPr>
            <a:xfrm>
              <a:off x="4813383" y="7508661"/>
              <a:ext cx="1673891" cy="0"/>
            </a:xfrm>
            <a:prstGeom prst="straightConnector1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FF0AD48-ABE9-5DDF-86C9-BF78789B84AA}"/>
                </a:ext>
              </a:extLst>
            </p:cNvPr>
            <p:cNvCxnSpPr>
              <a:cxnSpLocks/>
            </p:cNvCxnSpPr>
            <p:nvPr/>
          </p:nvCxnSpPr>
          <p:spPr>
            <a:xfrm>
              <a:off x="5097681" y="11126046"/>
              <a:ext cx="1382879" cy="0"/>
            </a:xfrm>
            <a:prstGeom prst="straightConnector1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7" name="Up-Down Arrow 76">
              <a:extLst>
                <a:ext uri="{FF2B5EF4-FFF2-40B4-BE49-F238E27FC236}">
                  <a16:creationId xmlns:a16="http://schemas.microsoft.com/office/drawing/2014/main" id="{E5C61CD8-2048-AD43-3925-6021EFE1E3E4}"/>
                </a:ext>
              </a:extLst>
            </p:cNvPr>
            <p:cNvSpPr/>
            <p:nvPr/>
          </p:nvSpPr>
          <p:spPr>
            <a:xfrm>
              <a:off x="8658258" y="8507044"/>
              <a:ext cx="692524" cy="1168749"/>
            </a:xfrm>
            <a:prstGeom prst="upDownArrow">
              <a:avLst/>
            </a:prstGeom>
            <a:solidFill>
              <a:schemeClr val="accent1"/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A17CFD-9A6F-CDEF-5D46-D8D653F8F20E}"/>
              </a:ext>
            </a:extLst>
          </p:cNvPr>
          <p:cNvGrpSpPr/>
          <p:nvPr/>
        </p:nvGrpSpPr>
        <p:grpSpPr>
          <a:xfrm>
            <a:off x="11802225" y="3546111"/>
            <a:ext cx="12276967" cy="10048754"/>
            <a:chOff x="11802225" y="3546111"/>
            <a:chExt cx="12276967" cy="100487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56410F-23FE-D5C6-1894-22E9397EB971}"/>
                </a:ext>
              </a:extLst>
            </p:cNvPr>
            <p:cNvSpPr txBox="1"/>
            <p:nvPr/>
          </p:nvSpPr>
          <p:spPr>
            <a:xfrm>
              <a:off x="19065253" y="7759305"/>
              <a:ext cx="4984829" cy="2318583"/>
            </a:xfrm>
            <a:prstGeom prst="rect">
              <a:avLst/>
            </a:prstGeom>
            <a:noFill/>
            <a:ln w="190500" cap="flat">
              <a:solidFill>
                <a:schemeClr val="bg1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/>
                <a:t>Data management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/>
                <a:t>AI hypotheses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/>
                <a:t>AI computing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/>
                <a:t>Results visualization 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F3DE493-FC6D-E15A-F218-A34862765E96}"/>
                </a:ext>
              </a:extLst>
            </p:cNvPr>
            <p:cNvGrpSpPr/>
            <p:nvPr/>
          </p:nvGrpSpPr>
          <p:grpSpPr>
            <a:xfrm>
              <a:off x="11802225" y="3546111"/>
              <a:ext cx="12276967" cy="10048754"/>
              <a:chOff x="11802225" y="3546111"/>
              <a:chExt cx="12276967" cy="1004875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6EA54-00F8-9ABE-CB9D-9C89BA6FC6C9}"/>
                  </a:ext>
                </a:extLst>
              </p:cNvPr>
              <p:cNvSpPr txBox="1"/>
              <p:nvPr/>
            </p:nvSpPr>
            <p:spPr>
              <a:xfrm>
                <a:off x="13885906" y="3546111"/>
                <a:ext cx="9743438" cy="795089"/>
              </a:xfrm>
              <a:prstGeom prst="rect">
                <a:avLst/>
              </a:prstGeom>
              <a:solidFill>
                <a:srgbClr val="92D050"/>
              </a:solidFill>
              <a:ln w="127000" cap="flat">
                <a:solidFill>
                  <a:srgbClr val="92D05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5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 “</a:t>
                </a:r>
                <a:r>
                  <a:rPr kumimoji="0" lang="en-US" sz="4500" i="0" u="none" strike="noStrike" cap="none" spc="0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MEDomicsLab</a:t>
                </a:r>
                <a:r>
                  <a:rPr kumimoji="0" lang="en-US" sz="45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” PARADIGM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5934682-0009-AC77-56B9-DA49F73AB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2225" y="3546111"/>
                <a:ext cx="0" cy="9888684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dash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93EACC-DE26-0351-2C74-503FA8385711}"/>
                  </a:ext>
                </a:extLst>
              </p:cNvPr>
              <p:cNvSpPr txBox="1"/>
              <p:nvPr/>
            </p:nvSpPr>
            <p:spPr>
              <a:xfrm>
                <a:off x="12191999" y="12876720"/>
                <a:ext cx="11887193" cy="718145"/>
              </a:xfrm>
              <a:prstGeom prst="rect">
                <a:avLst/>
              </a:prstGeom>
              <a:solidFill>
                <a:srgbClr val="92D05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Synergistic process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BB52696-EC64-8183-9956-4E6836B78A86}"/>
                  </a:ext>
                </a:extLst>
              </p:cNvPr>
              <p:cNvGrpSpPr/>
              <p:nvPr/>
            </p:nvGrpSpPr>
            <p:grpSpPr>
              <a:xfrm>
                <a:off x="12230078" y="4821829"/>
                <a:ext cx="5983288" cy="7878511"/>
                <a:chOff x="15458006" y="4821829"/>
                <a:chExt cx="5983288" cy="7878511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1477303-5573-278C-72C0-22551A813B52}"/>
                    </a:ext>
                  </a:extLst>
                </p:cNvPr>
                <p:cNvSpPr/>
                <p:nvPr/>
              </p:nvSpPr>
              <p:spPr>
                <a:xfrm>
                  <a:off x="15458006" y="4821829"/>
                  <a:ext cx="5983281" cy="784547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143DE3E-5C1F-7F7B-4F2D-D8FA678406CA}"/>
                    </a:ext>
                  </a:extLst>
                </p:cNvPr>
                <p:cNvGrpSpPr/>
                <p:nvPr/>
              </p:nvGrpSpPr>
              <p:grpSpPr>
                <a:xfrm>
                  <a:off x="15458006" y="8377011"/>
                  <a:ext cx="5983288" cy="4323329"/>
                  <a:chOff x="1886067" y="8343970"/>
                  <a:chExt cx="5983288" cy="4323329"/>
                </a:xfrm>
              </p:grpSpPr>
              <p:sp>
                <p:nvSpPr>
                  <p:cNvPr id="30" name="Trapezoid 29">
                    <a:extLst>
                      <a:ext uri="{FF2B5EF4-FFF2-40B4-BE49-F238E27FC236}">
                        <a16:creationId xmlns:a16="http://schemas.microsoft.com/office/drawing/2014/main" id="{097666B9-3BA0-A73A-A495-9DF0D0A3832C}"/>
                      </a:ext>
                    </a:extLst>
                  </p:cNvPr>
                  <p:cNvSpPr/>
                  <p:nvPr/>
                </p:nvSpPr>
                <p:spPr>
                  <a:xfrm>
                    <a:off x="1886067" y="8343970"/>
                    <a:ext cx="5983288" cy="4323329"/>
                  </a:xfrm>
                  <a:prstGeom prst="trapezoid">
                    <a:avLst>
                      <a:gd name="adj" fmla="val 35384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12700" cap="flat">
                    <a:solidFill>
                      <a:schemeClr val="tx1"/>
                    </a:solidFill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0" tIns="0" rIns="0" bIns="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2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Neue Medium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036940D-8C9D-EDFA-83D0-1C398D9BA3EA}"/>
                      </a:ext>
                    </a:extLst>
                  </p:cNvPr>
                  <p:cNvSpPr txBox="1"/>
                  <p:nvPr/>
                </p:nvSpPr>
                <p:spPr>
                  <a:xfrm>
                    <a:off x="3066296" y="11512605"/>
                    <a:ext cx="3472249" cy="102592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dirty="0"/>
                      <a:t>COMPUTER</a:t>
                    </a:r>
                  </a:p>
                  <a:p>
                    <a:pPr marL="0" marR="0" indent="0" algn="ctr" defTabSz="8255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Helvetica Neue"/>
                        <a:ea typeface="Helvetica Neue"/>
                        <a:cs typeface="Helvetica Neue"/>
                        <a:sym typeface="Helvetica Neue"/>
                      </a:rPr>
                      <a:t>SC</a:t>
                    </a:r>
                    <a:r>
                      <a:rPr lang="en-US" dirty="0"/>
                      <a:t>IENTIST</a:t>
                    </a:r>
                    <a:endParaRPr kumimoji="0" lang="en-US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E5010A0-2DF1-B5B2-52ED-7EF9B7C3D02F}"/>
                    </a:ext>
                  </a:extLst>
                </p:cNvPr>
                <p:cNvSpPr txBox="1"/>
                <p:nvPr/>
              </p:nvSpPr>
              <p:spPr>
                <a:xfrm>
                  <a:off x="17160766" y="5045020"/>
                  <a:ext cx="2427189" cy="1025922"/>
                </a:xfrm>
                <a:prstGeom prst="rect">
                  <a:avLst/>
                </a:prstGeom>
                <a:noFill/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CLINICAL</a:t>
                  </a:r>
                </a:p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/>
                    <a:t>SCIENTIST</a:t>
                  </a:r>
                  <a:endParaRPr kumimoji="0" lang="en-US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6" name="Up-Down Arrow 35">
                  <a:extLst>
                    <a:ext uri="{FF2B5EF4-FFF2-40B4-BE49-F238E27FC236}">
                      <a16:creationId xmlns:a16="http://schemas.microsoft.com/office/drawing/2014/main" id="{6DEC4C72-E3B7-E10D-BEC3-FD897992EF60}"/>
                    </a:ext>
                  </a:extLst>
                </p:cNvPr>
                <p:cNvSpPr/>
                <p:nvPr/>
              </p:nvSpPr>
              <p:spPr>
                <a:xfrm>
                  <a:off x="18028099" y="7792636"/>
                  <a:ext cx="692524" cy="1168749"/>
                </a:xfrm>
                <a:prstGeom prst="upDownArrow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37" name="Up-Down Arrow 36">
                  <a:extLst>
                    <a:ext uri="{FF2B5EF4-FFF2-40B4-BE49-F238E27FC236}">
                      <a16:creationId xmlns:a16="http://schemas.microsoft.com/office/drawing/2014/main" id="{6647D589-9C66-0EC5-9843-B2421F576F5A}"/>
                    </a:ext>
                  </a:extLst>
                </p:cNvPr>
                <p:cNvSpPr/>
                <p:nvPr/>
              </p:nvSpPr>
              <p:spPr>
                <a:xfrm rot="18923129">
                  <a:off x="16192793" y="8933540"/>
                  <a:ext cx="692524" cy="1168749"/>
                </a:xfrm>
                <a:prstGeom prst="upDownArrow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38" name="Up-Down Arrow 37">
                  <a:extLst>
                    <a:ext uri="{FF2B5EF4-FFF2-40B4-BE49-F238E27FC236}">
                      <a16:creationId xmlns:a16="http://schemas.microsoft.com/office/drawing/2014/main" id="{B18D81CD-92F1-0DEE-6AE2-9EEEC266342F}"/>
                    </a:ext>
                  </a:extLst>
                </p:cNvPr>
                <p:cNvSpPr/>
                <p:nvPr/>
              </p:nvSpPr>
              <p:spPr>
                <a:xfrm rot="2719498">
                  <a:off x="19969153" y="8935623"/>
                  <a:ext cx="692524" cy="1168749"/>
                </a:xfrm>
                <a:prstGeom prst="upDownArrow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36AD64-57CB-55A5-633B-AFD18B1D8F0A}"/>
                  </a:ext>
                </a:extLst>
              </p:cNvPr>
              <p:cNvSpPr txBox="1"/>
              <p:nvPr/>
            </p:nvSpPr>
            <p:spPr>
              <a:xfrm>
                <a:off x="19036145" y="4952687"/>
                <a:ext cx="4984829" cy="1210588"/>
              </a:xfrm>
              <a:prstGeom prst="rect">
                <a:avLst/>
              </a:prstGeom>
              <a:noFill/>
              <a:ln w="190500" cap="flat">
                <a:solidFill>
                  <a:schemeClr val="bg1">
                    <a:lumMod val="5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b="0" dirty="0"/>
                  <a:t>Clinical problem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Data collection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11113D-BFC8-29FE-3E6C-A6324AD808E2}"/>
                  </a:ext>
                </a:extLst>
              </p:cNvPr>
              <p:cNvSpPr txBox="1"/>
              <p:nvPr/>
            </p:nvSpPr>
            <p:spPr>
              <a:xfrm>
                <a:off x="19036145" y="11736312"/>
                <a:ext cx="5043047" cy="656590"/>
              </a:xfrm>
              <a:prstGeom prst="rect">
                <a:avLst/>
              </a:prstGeom>
              <a:noFill/>
              <a:ln w="190500" cap="flat">
                <a:solidFill>
                  <a:schemeClr val="bg1">
                    <a:lumMod val="95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600" i="1" dirty="0"/>
                  <a:t>AI refinements</a:t>
                </a:r>
                <a:endParaRPr kumimoji="0" lang="en-US" sz="360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1F1644C-F3C5-640A-CA4F-92EAD186B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5326" y="12068594"/>
                <a:ext cx="1803729" cy="0"/>
              </a:xfrm>
              <a:prstGeom prst="straightConnector1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  <a:tailEnd type="triangle" w="lg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F43A99A-F10D-571F-A7C3-B272E943F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265" y="5557981"/>
                <a:ext cx="2176790" cy="0"/>
              </a:xfrm>
              <a:prstGeom prst="straightConnector1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  <a:tailEnd type="triangle" w="lg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FED0481-798E-4C0A-3B38-E387116A09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77309" y="6097545"/>
                <a:ext cx="2933475" cy="2402633"/>
              </a:xfrm>
              <a:prstGeom prst="straightConnector1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  <a:tailEnd type="triangle" w="lg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AA64D4A3-8CB9-ADFE-59AC-BB64F0DC78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05944" y="9308303"/>
                <a:ext cx="2104840" cy="2428009"/>
              </a:xfrm>
              <a:prstGeom prst="straightConnector1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  <a:tailEnd type="triangle" w="lg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8" name="Up-Down Arrow 77">
                <a:extLst>
                  <a:ext uri="{FF2B5EF4-FFF2-40B4-BE49-F238E27FC236}">
                    <a16:creationId xmlns:a16="http://schemas.microsoft.com/office/drawing/2014/main" id="{93ECE4FF-C0CB-1190-8532-169B7F2FE3E8}"/>
                  </a:ext>
                </a:extLst>
              </p:cNvPr>
              <p:cNvSpPr/>
              <p:nvPr/>
            </p:nvSpPr>
            <p:spPr>
              <a:xfrm>
                <a:off x="21211405" y="6408112"/>
                <a:ext cx="692524" cy="1168749"/>
              </a:xfrm>
              <a:prstGeom prst="upDownArrow">
                <a:avLst/>
              </a:prstGeom>
              <a:solidFill>
                <a:schemeClr val="accent1"/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9" name="Up-Down Arrow 78">
                <a:extLst>
                  <a:ext uri="{FF2B5EF4-FFF2-40B4-BE49-F238E27FC236}">
                    <a16:creationId xmlns:a16="http://schemas.microsoft.com/office/drawing/2014/main" id="{4EEC76D1-049C-AF5C-2C66-60BCE27297F1}"/>
                  </a:ext>
                </a:extLst>
              </p:cNvPr>
              <p:cNvSpPr/>
              <p:nvPr/>
            </p:nvSpPr>
            <p:spPr>
              <a:xfrm>
                <a:off x="21211405" y="10332387"/>
                <a:ext cx="692524" cy="1168749"/>
              </a:xfrm>
              <a:prstGeom prst="upDownArrow">
                <a:avLst/>
              </a:prstGeom>
              <a:solidFill>
                <a:schemeClr val="accent1"/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</p:grp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B0879929-DB16-949D-23EE-4B41A0982A3D}"/>
              </a:ext>
            </a:extLst>
          </p:cNvPr>
          <p:cNvSpPr/>
          <p:nvPr/>
        </p:nvSpPr>
        <p:spPr>
          <a:xfrm>
            <a:off x="2384060" y="823683"/>
            <a:ext cx="1220951" cy="526473"/>
          </a:xfrm>
          <a:prstGeom prst="leftRightArrow">
            <a:avLst/>
          </a:prstGeom>
          <a:solidFill>
            <a:schemeClr val="accent1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3" name="Picture 12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564E7259-2936-1ECE-3E3E-C59C7271C1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796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CCCCF04-815E-E94B-B470-FEB41C61BD85}"/>
              </a:ext>
            </a:extLst>
          </p:cNvPr>
          <p:cNvSpPr/>
          <p:nvPr/>
        </p:nvSpPr>
        <p:spPr>
          <a:xfrm>
            <a:off x="9566561" y="5503848"/>
            <a:ext cx="5066317" cy="4604634"/>
          </a:xfrm>
          <a:prstGeom prst="rect">
            <a:avLst/>
          </a:prstGeom>
          <a:solidFill>
            <a:schemeClr val="accent1">
              <a:alpha val="1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83FB2-BCD5-0AAE-E13A-6ED7792A7D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49616" y="9520668"/>
            <a:ext cx="276506" cy="276835"/>
          </a:xfrm>
        </p:spPr>
        <p:txBody>
          <a:bodyPr/>
          <a:lstStyle/>
          <a:p>
            <a:fld id="{86CB4B4D-7CA3-9044-876B-883B54F8677D}" type="slidenum">
              <a:rPr lang="en-CA" smtClean="0"/>
              <a:t>8</a:t>
            </a:fld>
            <a:endParaRPr lang="en-CA"/>
          </a:p>
        </p:txBody>
      </p:sp>
      <p:sp>
        <p:nvSpPr>
          <p:cNvPr id="5" name="OUTLINE">
            <a:extLst>
              <a:ext uri="{FF2B5EF4-FFF2-40B4-BE49-F238E27FC236}">
                <a16:creationId xmlns:a16="http://schemas.microsoft.com/office/drawing/2014/main" id="{2C807284-2580-1F6E-4F42-18A9B010310C}"/>
              </a:ext>
            </a:extLst>
          </p:cNvPr>
          <p:cNvSpPr txBox="1"/>
          <p:nvPr/>
        </p:nvSpPr>
        <p:spPr>
          <a:xfrm>
            <a:off x="8334251" y="0"/>
            <a:ext cx="7707238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u="none" dirty="0"/>
              <a:t>OVERVIEW</a:t>
            </a:r>
            <a:endParaRPr u="non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83F609-CFCB-F4EA-A6DD-A1A6E33C1BE5}"/>
              </a:ext>
            </a:extLst>
          </p:cNvPr>
          <p:cNvSpPr/>
          <p:nvPr/>
        </p:nvSpPr>
        <p:spPr>
          <a:xfrm>
            <a:off x="7765088" y="2081732"/>
            <a:ext cx="8691796" cy="769441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DATA ⎼ Input points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BC5F01-C4C3-D7A0-4248-6F7B72D73FAF}"/>
              </a:ext>
            </a:extLst>
          </p:cNvPr>
          <p:cNvGrpSpPr/>
          <p:nvPr/>
        </p:nvGrpSpPr>
        <p:grpSpPr>
          <a:xfrm>
            <a:off x="-114019" y="8144842"/>
            <a:ext cx="3875311" cy="2890578"/>
            <a:chOff x="-114019" y="8006297"/>
            <a:chExt cx="3875311" cy="2890578"/>
          </a:xfrm>
        </p:grpSpPr>
        <p:pic>
          <p:nvPicPr>
            <p:cNvPr id="22" name="Picture 21" descr="A person using a computer&#10;&#10;Description automatically generated with low confidence">
              <a:extLst>
                <a:ext uri="{FF2B5EF4-FFF2-40B4-BE49-F238E27FC236}">
                  <a16:creationId xmlns:a16="http://schemas.microsoft.com/office/drawing/2014/main" id="{3DBFCDDA-4128-EE64-BBBD-9E691EC04FB7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38" y="8006297"/>
              <a:ext cx="1800000" cy="18000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932E3F-8A32-D70C-F2A6-97F84855C5E9}"/>
                </a:ext>
              </a:extLst>
            </p:cNvPr>
            <p:cNvSpPr txBox="1"/>
            <p:nvPr/>
          </p:nvSpPr>
          <p:spPr>
            <a:xfrm>
              <a:off x="-114019" y="9881212"/>
              <a:ext cx="3875311" cy="101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Medical data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0" i="1" dirty="0"/>
                <a:t>engineers</a:t>
              </a:r>
              <a:endPara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9D0202-1DC5-BA96-7D99-3093B4B6525A}"/>
              </a:ext>
            </a:extLst>
          </p:cNvPr>
          <p:cNvCxnSpPr>
            <a:stCxn id="22" idx="0"/>
            <a:endCxn id="14" idx="2"/>
          </p:cNvCxnSpPr>
          <p:nvPr/>
        </p:nvCxnSpPr>
        <p:spPr>
          <a:xfrm flipH="1" flipV="1">
            <a:off x="1823637" y="6891609"/>
            <a:ext cx="1" cy="1253233"/>
          </a:xfrm>
          <a:prstGeom prst="straightConnector1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D77E115F-9805-BE07-FD54-3E1EB6A536A1}"/>
              </a:ext>
            </a:extLst>
          </p:cNvPr>
          <p:cNvCxnSpPr>
            <a:cxnSpLocks/>
            <a:stCxn id="37" idx="0"/>
            <a:endCxn id="21" idx="1"/>
          </p:cNvCxnSpPr>
          <p:nvPr/>
        </p:nvCxnSpPr>
        <p:spPr>
          <a:xfrm rot="5400000" flipH="1" flipV="1">
            <a:off x="3885899" y="404191"/>
            <a:ext cx="1816927" cy="5941452"/>
          </a:xfrm>
          <a:prstGeom prst="bentConnector2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93B519-5DCF-B616-5BED-3D28AE590519}"/>
              </a:ext>
            </a:extLst>
          </p:cNvPr>
          <p:cNvGrpSpPr/>
          <p:nvPr/>
        </p:nvGrpSpPr>
        <p:grpSpPr>
          <a:xfrm>
            <a:off x="-114019" y="4283380"/>
            <a:ext cx="3875311" cy="2608229"/>
            <a:chOff x="-114019" y="4615888"/>
            <a:chExt cx="3875311" cy="2608229"/>
          </a:xfrm>
        </p:grpSpPr>
        <p:sp>
          <p:nvSpPr>
            <p:cNvPr id="9" name="Coins">
              <a:extLst>
                <a:ext uri="{FF2B5EF4-FFF2-40B4-BE49-F238E27FC236}">
                  <a16:creationId xmlns:a16="http://schemas.microsoft.com/office/drawing/2014/main" id="{19C8E4C6-E8D4-579B-3A7E-95F24DCA8B47}"/>
                </a:ext>
              </a:extLst>
            </p:cNvPr>
            <p:cNvSpPr/>
            <p:nvPr/>
          </p:nvSpPr>
          <p:spPr>
            <a:xfrm>
              <a:off x="1067642" y="4656954"/>
              <a:ext cx="1511991" cy="1516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16FA66-A60D-6C00-A0C7-071DD63468D0}"/>
                </a:ext>
              </a:extLst>
            </p:cNvPr>
            <p:cNvSpPr txBox="1"/>
            <p:nvPr/>
          </p:nvSpPr>
          <p:spPr>
            <a:xfrm>
              <a:off x="-114019" y="6208454"/>
              <a:ext cx="3875311" cy="101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Hospital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Databases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FBEB2B-A5DD-1310-669D-7AA12669AD06}"/>
                </a:ext>
              </a:extLst>
            </p:cNvPr>
            <p:cNvSpPr txBox="1"/>
            <p:nvPr/>
          </p:nvSpPr>
          <p:spPr>
            <a:xfrm>
              <a:off x="1198837" y="4615888"/>
              <a:ext cx="1249597" cy="1487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f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17F71F4-B5AE-A7E7-67A0-4DAE9011DD8E}"/>
              </a:ext>
            </a:extLst>
          </p:cNvPr>
          <p:cNvGrpSpPr/>
          <p:nvPr/>
        </p:nvGrpSpPr>
        <p:grpSpPr>
          <a:xfrm>
            <a:off x="20430725" y="8144842"/>
            <a:ext cx="3875311" cy="2890578"/>
            <a:chOff x="20371489" y="6945188"/>
            <a:chExt cx="3875311" cy="2890578"/>
          </a:xfrm>
        </p:grpSpPr>
        <p:pic>
          <p:nvPicPr>
            <p:cNvPr id="41" name="Picture 40" descr="A person using a computer&#10;&#10;Description automatically generated with low confidence">
              <a:extLst>
                <a:ext uri="{FF2B5EF4-FFF2-40B4-BE49-F238E27FC236}">
                  <a16:creationId xmlns:a16="http://schemas.microsoft.com/office/drawing/2014/main" id="{7F7866D7-D3DD-B74F-D382-101C13500186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09146" y="6945188"/>
              <a:ext cx="1800000" cy="18000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B63B72-AF25-C0E8-096A-C34AF3BC0F0B}"/>
                </a:ext>
              </a:extLst>
            </p:cNvPr>
            <p:cNvSpPr txBox="1"/>
            <p:nvPr/>
          </p:nvSpPr>
          <p:spPr>
            <a:xfrm>
              <a:off x="20371489" y="8820103"/>
              <a:ext cx="3875311" cy="101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Computer 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0" i="1" dirty="0"/>
                <a:t>scientists</a:t>
              </a:r>
              <a:endPara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05E39C39-0CFC-9FC6-FE89-F11D95457AD2}"/>
              </a:ext>
            </a:extLst>
          </p:cNvPr>
          <p:cNvSpPr/>
          <p:nvPr/>
        </p:nvSpPr>
        <p:spPr>
          <a:xfrm>
            <a:off x="20483092" y="4243040"/>
            <a:ext cx="3763708" cy="1956435"/>
          </a:xfrm>
          <a:prstGeom prst="diamond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Expert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analyses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073DD8-7C65-F8CC-19A9-8FAE14F5CBEB}"/>
              </a:ext>
            </a:extLst>
          </p:cNvPr>
          <p:cNvCxnSpPr>
            <a:cxnSpLocks/>
            <a:stCxn id="41" idx="0"/>
            <a:endCxn id="43" idx="2"/>
          </p:cNvCxnSpPr>
          <p:nvPr/>
        </p:nvCxnSpPr>
        <p:spPr>
          <a:xfrm flipH="1" flipV="1">
            <a:off x="22364946" y="6199475"/>
            <a:ext cx="3436" cy="1945367"/>
          </a:xfrm>
          <a:prstGeom prst="straightConnector1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24D1DD6-35B8-8600-A613-560F666EAAF3}"/>
              </a:ext>
            </a:extLst>
          </p:cNvPr>
          <p:cNvCxnSpPr>
            <a:cxnSpLocks/>
            <a:stCxn id="43" idx="0"/>
            <a:endCxn id="21" idx="3"/>
          </p:cNvCxnSpPr>
          <p:nvPr/>
        </p:nvCxnSpPr>
        <p:spPr>
          <a:xfrm rot="16200000" flipV="1">
            <a:off x="18522622" y="400716"/>
            <a:ext cx="1776587" cy="5908062"/>
          </a:xfrm>
          <a:prstGeom prst="bentConnector2">
            <a:avLst/>
          </a:prstGeom>
          <a:noFill/>
          <a:ln w="63500" cap="flat">
            <a:solidFill>
              <a:srgbClr val="000000"/>
            </a:solidFill>
            <a:prstDash val="sysDot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02B06E-0B96-6D91-22B4-E24FE73148E8}"/>
              </a:ext>
            </a:extLst>
          </p:cNvPr>
          <p:cNvSpPr/>
          <p:nvPr/>
        </p:nvSpPr>
        <p:spPr>
          <a:xfrm>
            <a:off x="6758206" y="3530547"/>
            <a:ext cx="10695418" cy="631821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INTERDISCIPLINARY RESEARCH TEAMS</a:t>
            </a:r>
          </a:p>
        </p:txBody>
      </p:sp>
      <p:pic>
        <p:nvPicPr>
          <p:cNvPr id="60" name="Picture 59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8577A7DA-826D-1DF2-0B2D-2771466B7EC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894" y="2943948"/>
            <a:ext cx="1800000" cy="180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81BDF16-93C9-C172-09BB-887B223864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26" y="2951929"/>
            <a:ext cx="1800000" cy="180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CD5EBFB0-3024-541B-C1F2-DAE6D2A08800}"/>
              </a:ext>
            </a:extLst>
          </p:cNvPr>
          <p:cNvSpPr/>
          <p:nvPr/>
        </p:nvSpPr>
        <p:spPr>
          <a:xfrm>
            <a:off x="5430982" y="12938731"/>
            <a:ext cx="13522036" cy="612219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External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collaborative teams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CC3921-C6BF-5877-9324-FAF3445598A2}"/>
              </a:ext>
            </a:extLst>
          </p:cNvPr>
          <p:cNvSpPr/>
          <p:nvPr/>
        </p:nvSpPr>
        <p:spPr>
          <a:xfrm>
            <a:off x="3761292" y="1888626"/>
            <a:ext cx="16660188" cy="9638356"/>
          </a:xfrm>
          <a:prstGeom prst="rect">
            <a:avLst/>
          </a:prstGeom>
          <a:noFill/>
          <a:ln w="508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DE012-4382-77B0-0B03-BC922DC2D368}"/>
              </a:ext>
            </a:extLst>
          </p:cNvPr>
          <p:cNvSpPr/>
          <p:nvPr/>
        </p:nvSpPr>
        <p:spPr>
          <a:xfrm>
            <a:off x="4608544" y="11160657"/>
            <a:ext cx="15143343" cy="769441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MODEL ⎼ Applications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C5DA77-3D0B-3761-0049-71AEABBA8AA0}"/>
              </a:ext>
            </a:extLst>
          </p:cNvPr>
          <p:cNvSpPr/>
          <p:nvPr/>
        </p:nvSpPr>
        <p:spPr>
          <a:xfrm>
            <a:off x="14632878" y="5436554"/>
            <a:ext cx="5591699" cy="4655127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A3D138-0E55-7C55-F872-F79D595C8E09}"/>
              </a:ext>
            </a:extLst>
          </p:cNvPr>
          <p:cNvSpPr txBox="1"/>
          <p:nvPr/>
        </p:nvSpPr>
        <p:spPr>
          <a:xfrm>
            <a:off x="14808029" y="5545744"/>
            <a:ext cx="478209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BACK-END 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CODE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8C7D88-50D3-7B8C-3D10-A2C5A26D4CA2}"/>
              </a:ext>
            </a:extLst>
          </p:cNvPr>
          <p:cNvGrpSpPr/>
          <p:nvPr/>
        </p:nvGrpSpPr>
        <p:grpSpPr>
          <a:xfrm>
            <a:off x="15566566" y="6194029"/>
            <a:ext cx="3590127" cy="1331499"/>
            <a:chOff x="15742730" y="7496352"/>
            <a:chExt cx="3590127" cy="133149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A4536A7-F6B3-D4F1-D856-F8CCF873A37B}"/>
                </a:ext>
              </a:extLst>
            </p:cNvPr>
            <p:cNvSpPr/>
            <p:nvPr/>
          </p:nvSpPr>
          <p:spPr>
            <a:xfrm>
              <a:off x="15742730" y="7496352"/>
              <a:ext cx="3590127" cy="1331499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CDB843-6A98-F140-BCFF-595315E45784}"/>
                </a:ext>
              </a:extLst>
            </p:cNvPr>
            <p:cNvSpPr txBox="1"/>
            <p:nvPr/>
          </p:nvSpPr>
          <p:spPr>
            <a:xfrm>
              <a:off x="16273909" y="7879973"/>
              <a:ext cx="2624544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i="1" dirty="0"/>
                <a:t>NOTEBOOKS</a:t>
              </a:r>
              <a:endParaRPr kumimoji="0" lang="en-US" sz="3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F2E8D0-2706-2FDC-F53E-77A648D2ED6F}"/>
              </a:ext>
            </a:extLst>
          </p:cNvPr>
          <p:cNvGrpSpPr/>
          <p:nvPr/>
        </p:nvGrpSpPr>
        <p:grpSpPr>
          <a:xfrm>
            <a:off x="14903339" y="8480389"/>
            <a:ext cx="4724217" cy="1427950"/>
            <a:chOff x="14432286" y="9339368"/>
            <a:chExt cx="4724217" cy="142795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C7B653-CD12-504D-DF02-77848FBF3564}"/>
                </a:ext>
              </a:extLst>
            </p:cNvPr>
            <p:cNvSpPr/>
            <p:nvPr/>
          </p:nvSpPr>
          <p:spPr>
            <a:xfrm>
              <a:off x="14680865" y="9339368"/>
              <a:ext cx="4438408" cy="1427950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2BCFD2A-7EB3-6570-85BD-29C6DCD83D03}"/>
                </a:ext>
              </a:extLst>
            </p:cNvPr>
            <p:cNvGrpSpPr/>
            <p:nvPr/>
          </p:nvGrpSpPr>
          <p:grpSpPr>
            <a:xfrm>
              <a:off x="16531959" y="9636219"/>
              <a:ext cx="2624544" cy="997033"/>
              <a:chOff x="16422661" y="9914483"/>
              <a:chExt cx="2624544" cy="997033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C20C6F8-CFE9-9A27-67DF-48C05CBE9119}"/>
                  </a:ext>
                </a:extLst>
              </p:cNvPr>
              <p:cNvSpPr/>
              <p:nvPr/>
            </p:nvSpPr>
            <p:spPr>
              <a:xfrm>
                <a:off x="16683307" y="9914483"/>
                <a:ext cx="2103252" cy="997033"/>
              </a:xfrm>
              <a:prstGeom prst="rect">
                <a:avLst/>
              </a:prstGeom>
              <a:solidFill>
                <a:srgbClr val="00B0F0">
                  <a:alpha val="25000"/>
                </a:srgb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57E3960-CA0B-76E9-37B5-49538019C137}"/>
                  </a:ext>
                </a:extLst>
              </p:cNvPr>
              <p:cNvSpPr txBox="1"/>
              <p:nvPr/>
            </p:nvSpPr>
            <p:spPr>
              <a:xfrm>
                <a:off x="16422661" y="10135291"/>
                <a:ext cx="2624544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i="1" dirty="0"/>
                  <a:t>Packages</a:t>
                </a:r>
                <a:endParaRPr kumimoji="0" lang="en-US" sz="30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A6EB7A-7882-D888-E331-6F9FF47BB318}"/>
                </a:ext>
              </a:extLst>
            </p:cNvPr>
            <p:cNvSpPr txBox="1"/>
            <p:nvPr/>
          </p:nvSpPr>
          <p:spPr>
            <a:xfrm>
              <a:off x="14432286" y="9354090"/>
              <a:ext cx="2624544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i="1" dirty="0"/>
                <a:t>Wrappers</a:t>
              </a:r>
              <a:endParaRPr kumimoji="0" lang="en-US" sz="3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E09ACF71-BDE4-9E07-6361-122A6DD4CB68}"/>
              </a:ext>
            </a:extLst>
          </p:cNvPr>
          <p:cNvSpPr/>
          <p:nvPr/>
        </p:nvSpPr>
        <p:spPr>
          <a:xfrm>
            <a:off x="10831004" y="6414028"/>
            <a:ext cx="2559965" cy="923330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CODE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rPr>
              <a:t>GENERATOR</a:t>
            </a:r>
            <a:endParaRPr kumimoji="0" lang="en-US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565EFC-8E26-2CCB-7004-25AC913A7ACF}"/>
              </a:ext>
            </a:extLst>
          </p:cNvPr>
          <p:cNvSpPr/>
          <p:nvPr/>
        </p:nvSpPr>
        <p:spPr>
          <a:xfrm>
            <a:off x="3959084" y="5489517"/>
            <a:ext cx="5630247" cy="4655127"/>
          </a:xfrm>
          <a:prstGeom prst="rect">
            <a:avLst/>
          </a:prstGeom>
          <a:solidFill>
            <a:srgbClr val="00B0F0">
              <a:alpha val="25000"/>
            </a:srgb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9E8CE9-62E2-3588-A366-7F3646C9829E}"/>
              </a:ext>
            </a:extLst>
          </p:cNvPr>
          <p:cNvSpPr txBox="1"/>
          <p:nvPr/>
        </p:nvSpPr>
        <p:spPr>
          <a:xfrm>
            <a:off x="4071290" y="5626204"/>
            <a:ext cx="478209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FRONT-END INTERFACE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ED8F0FE-7328-74B6-5F30-89F3D10C834C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9611808" y="6875693"/>
            <a:ext cx="1219196" cy="0"/>
          </a:xfrm>
          <a:prstGeom prst="straightConnector1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4BF9F27-1C40-ED8F-4A64-2538570FE2BE}"/>
              </a:ext>
            </a:extLst>
          </p:cNvPr>
          <p:cNvCxnSpPr>
            <a:cxnSpLocks/>
            <a:stCxn id="87" idx="3"/>
            <a:endCxn id="76" idx="1"/>
          </p:cNvCxnSpPr>
          <p:nvPr/>
        </p:nvCxnSpPr>
        <p:spPr>
          <a:xfrm flipV="1">
            <a:off x="13390969" y="6859779"/>
            <a:ext cx="2175597" cy="15914"/>
          </a:xfrm>
          <a:prstGeom prst="straightConnector1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D02F46A-2DE9-E7EF-435A-1E17558E0EB4}"/>
              </a:ext>
            </a:extLst>
          </p:cNvPr>
          <p:cNvCxnSpPr>
            <a:cxnSpLocks/>
            <a:stCxn id="58" idx="2"/>
            <a:endCxn id="57" idx="0"/>
          </p:cNvCxnSpPr>
          <p:nvPr/>
        </p:nvCxnSpPr>
        <p:spPr>
          <a:xfrm rot="5400000">
            <a:off x="8776488" y="2160089"/>
            <a:ext cx="1327149" cy="5331707"/>
          </a:xfrm>
          <a:prstGeom prst="bentConnector3">
            <a:avLst>
              <a:gd name="adj1" fmla="val 50000"/>
            </a:avLst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43698CE-6ABC-9CAF-D900-9401485DF87E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 rot="16200000" flipH="1">
            <a:off x="14130228" y="2138054"/>
            <a:ext cx="1274186" cy="5322813"/>
          </a:xfrm>
          <a:prstGeom prst="bentConnector3">
            <a:avLst>
              <a:gd name="adj1" fmla="val 52174"/>
            </a:avLst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68112A-0D8D-A44A-14FD-16517E38E135}"/>
              </a:ext>
            </a:extLst>
          </p:cNvPr>
          <p:cNvCxnSpPr>
            <a:cxnSpLocks/>
            <a:stCxn id="21" idx="2"/>
            <a:endCxn id="58" idx="0"/>
          </p:cNvCxnSpPr>
          <p:nvPr/>
        </p:nvCxnSpPr>
        <p:spPr>
          <a:xfrm flipH="1">
            <a:off x="12105915" y="2851173"/>
            <a:ext cx="5071" cy="679374"/>
          </a:xfrm>
          <a:prstGeom prst="straightConnector1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963275-4B66-8E6E-6CC7-5BDA7D877CF9}"/>
              </a:ext>
            </a:extLst>
          </p:cNvPr>
          <p:cNvCxnSpPr>
            <a:cxnSpLocks/>
          </p:cNvCxnSpPr>
          <p:nvPr/>
        </p:nvCxnSpPr>
        <p:spPr>
          <a:xfrm>
            <a:off x="17428727" y="7525528"/>
            <a:ext cx="0" cy="969583"/>
          </a:xfrm>
          <a:prstGeom prst="straightConnector1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903721E-66E5-A37D-21D9-F4DD94D600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004" y="7489172"/>
            <a:ext cx="2559965" cy="2559965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1021890-4CA0-A224-E600-66B7C913915C}"/>
              </a:ext>
            </a:extLst>
          </p:cNvPr>
          <p:cNvCxnSpPr>
            <a:cxnSpLocks/>
            <a:stCxn id="66" idx="2"/>
            <a:endCxn id="64" idx="0"/>
          </p:cNvCxnSpPr>
          <p:nvPr/>
        </p:nvCxnSpPr>
        <p:spPr>
          <a:xfrm>
            <a:off x="12180216" y="11930098"/>
            <a:ext cx="11784" cy="1008633"/>
          </a:xfrm>
          <a:prstGeom prst="straightConnector1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C2AC431-D5F5-AA5F-A666-5A7CC618B293}"/>
              </a:ext>
            </a:extLst>
          </p:cNvPr>
          <p:cNvCxnSpPr>
            <a:cxnSpLocks/>
          </p:cNvCxnSpPr>
          <p:nvPr/>
        </p:nvCxnSpPr>
        <p:spPr>
          <a:xfrm>
            <a:off x="17428728" y="10119390"/>
            <a:ext cx="0" cy="1041878"/>
          </a:xfrm>
          <a:prstGeom prst="straightConnector1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EA80D71-E1E0-EFA2-3147-DD832C14F10D}"/>
              </a:ext>
            </a:extLst>
          </p:cNvPr>
          <p:cNvCxnSpPr>
            <a:cxnSpLocks/>
          </p:cNvCxnSpPr>
          <p:nvPr/>
        </p:nvCxnSpPr>
        <p:spPr>
          <a:xfrm>
            <a:off x="6765128" y="10144644"/>
            <a:ext cx="0" cy="1041878"/>
          </a:xfrm>
          <a:prstGeom prst="straightConnector1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EED6A2-8CE3-BD12-FA86-2FC15425277A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5307826" y="2466453"/>
            <a:ext cx="0" cy="485476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33A14E-ACD4-9587-FE7D-9ED2A81321C1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18851894" y="2466453"/>
            <a:ext cx="0" cy="477495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2DBDFF-A66D-2A43-ECEB-998E8D3A0CAD}"/>
              </a:ext>
            </a:extLst>
          </p:cNvPr>
          <p:cNvCxnSpPr>
            <a:cxnSpLocks/>
            <a:stCxn id="58" idx="1"/>
            <a:endCxn id="61" idx="3"/>
          </p:cNvCxnSpPr>
          <p:nvPr/>
        </p:nvCxnSpPr>
        <p:spPr>
          <a:xfrm flipH="1">
            <a:off x="6207826" y="3846458"/>
            <a:ext cx="550380" cy="547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A44AEA-BD00-0C83-F4CE-D5B1DCEDD4AE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>
          <a:xfrm flipV="1">
            <a:off x="17453624" y="3843948"/>
            <a:ext cx="498270" cy="251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C5583C-63EB-9AB8-F5D7-BEF48E24F8FC}"/>
              </a:ext>
            </a:extLst>
          </p:cNvPr>
          <p:cNvGrpSpPr/>
          <p:nvPr/>
        </p:nvGrpSpPr>
        <p:grpSpPr>
          <a:xfrm>
            <a:off x="4218623" y="6926722"/>
            <a:ext cx="5026878" cy="3046133"/>
            <a:chOff x="4218623" y="6672722"/>
            <a:chExt cx="5026878" cy="304613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59EC757-DDF1-9C28-B753-29B197442736}"/>
                </a:ext>
              </a:extLst>
            </p:cNvPr>
            <p:cNvGrpSpPr/>
            <p:nvPr/>
          </p:nvGrpSpPr>
          <p:grpSpPr>
            <a:xfrm>
              <a:off x="4218623" y="6672722"/>
              <a:ext cx="5026878" cy="3046133"/>
              <a:chOff x="5077602" y="7587119"/>
              <a:chExt cx="5026878" cy="3046133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D95DE93-4105-0723-5DEC-1011F9D244C0}"/>
                  </a:ext>
                </a:extLst>
              </p:cNvPr>
              <p:cNvSpPr/>
              <p:nvPr/>
            </p:nvSpPr>
            <p:spPr>
              <a:xfrm>
                <a:off x="5077602" y="7587119"/>
                <a:ext cx="5026878" cy="3046133"/>
              </a:xfrm>
              <a:prstGeom prst="rect">
                <a:avLst/>
              </a:prstGeom>
              <a:solidFill>
                <a:srgbClr val="00B0F0">
                  <a:alpha val="25000"/>
                </a:srgb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15C561F-1154-5971-7EA8-13A23AA8127C}"/>
                  </a:ext>
                </a:extLst>
              </p:cNvPr>
              <p:cNvSpPr/>
              <p:nvPr/>
            </p:nvSpPr>
            <p:spPr>
              <a:xfrm>
                <a:off x="6162202" y="8263961"/>
                <a:ext cx="3590127" cy="2098739"/>
              </a:xfrm>
              <a:prstGeom prst="rect">
                <a:avLst/>
              </a:prstGeom>
              <a:solidFill>
                <a:srgbClr val="00B0F0">
                  <a:alpha val="25000"/>
                </a:srgb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6D3A8D6-CEB2-E0D8-140E-B78A7144AEE5}"/>
                  </a:ext>
                </a:extLst>
              </p:cNvPr>
              <p:cNvSpPr txBox="1"/>
              <p:nvPr/>
            </p:nvSpPr>
            <p:spPr>
              <a:xfrm>
                <a:off x="5260771" y="7681181"/>
                <a:ext cx="4782090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i="1" dirty="0"/>
                  <a:t>LAYERS</a:t>
                </a:r>
                <a:endParaRPr kumimoji="0" lang="en-US" sz="30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DE36066-A5D8-B97E-615B-CD4FE16DAD18}"/>
                  </a:ext>
                </a:extLst>
              </p:cNvPr>
              <p:cNvSpPr txBox="1"/>
              <p:nvPr/>
            </p:nvSpPr>
            <p:spPr>
              <a:xfrm>
                <a:off x="6100590" y="8360459"/>
                <a:ext cx="2624544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i="1" dirty="0"/>
                  <a:t>MODULES</a:t>
                </a:r>
                <a:endParaRPr kumimoji="0" lang="en-US" sz="3000" b="1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027CAE-BDFE-3C61-7A90-598819307AD3}"/>
                </a:ext>
              </a:extLst>
            </p:cNvPr>
            <p:cNvSpPr/>
            <p:nvPr/>
          </p:nvSpPr>
          <p:spPr>
            <a:xfrm>
              <a:off x="6128187" y="8304123"/>
              <a:ext cx="2624544" cy="997033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641AB6E-1C97-5AD3-79FA-D9C5024BB218}"/>
              </a:ext>
            </a:extLst>
          </p:cNvPr>
          <p:cNvSpPr txBox="1"/>
          <p:nvPr/>
        </p:nvSpPr>
        <p:spPr>
          <a:xfrm>
            <a:off x="5884281" y="8786241"/>
            <a:ext cx="314311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/>
              <a:t>Pipelines</a:t>
            </a:r>
            <a:endParaRPr kumimoji="0" lang="en-US" sz="30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" name="Picture 39" descr="A blue logo with a blue background&#10;&#10;Description automatically generated">
            <a:extLst>
              <a:ext uri="{FF2B5EF4-FFF2-40B4-BE49-F238E27FC236}">
                <a16:creationId xmlns:a16="http://schemas.microsoft.com/office/drawing/2014/main" id="{355A0D02-682B-4176-406B-9505C16083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661" y="6242684"/>
            <a:ext cx="1560840" cy="524442"/>
          </a:xfrm>
          <a:prstGeom prst="rect">
            <a:avLst/>
          </a:prstGeom>
        </p:spPr>
      </p:pic>
      <p:pic>
        <p:nvPicPr>
          <p:cNvPr id="48" name="Picture 4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C418FF0-ABF9-960E-F865-AEFFEBCA9D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26" y="6252946"/>
            <a:ext cx="1978994" cy="488928"/>
          </a:xfrm>
          <a:prstGeom prst="rect">
            <a:avLst/>
          </a:prstGeom>
        </p:spPr>
      </p:pic>
      <p:pic>
        <p:nvPicPr>
          <p:cNvPr id="52" name="Picture 51" descr="A black text with a cross&#10;&#10;Description automatically generated">
            <a:extLst>
              <a:ext uri="{FF2B5EF4-FFF2-40B4-BE49-F238E27FC236}">
                <a16:creationId xmlns:a16="http://schemas.microsoft.com/office/drawing/2014/main" id="{C8C72C19-B3F3-C1F3-AFB3-46ED05CA76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10" y="6260355"/>
            <a:ext cx="1235877" cy="51435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5" name="Picture 84" descr="A blue and yellow snake logo&#10;&#10;Description automatically generated">
            <a:extLst>
              <a:ext uri="{FF2B5EF4-FFF2-40B4-BE49-F238E27FC236}">
                <a16:creationId xmlns:a16="http://schemas.microsoft.com/office/drawing/2014/main" id="{304E3C40-EA2C-B5BE-D299-D07595EE93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910" y="5533394"/>
            <a:ext cx="746485" cy="74358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A09EBE0-F241-8E66-17B7-26C997940831}"/>
              </a:ext>
            </a:extLst>
          </p:cNvPr>
          <p:cNvGrpSpPr/>
          <p:nvPr/>
        </p:nvGrpSpPr>
        <p:grpSpPr>
          <a:xfrm>
            <a:off x="127867" y="125144"/>
            <a:ext cx="3711803" cy="1084115"/>
            <a:chOff x="49489" y="72892"/>
            <a:chExt cx="3711803" cy="10841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7311EB-6ECA-E43D-512E-68B29DE5C2B3}"/>
                </a:ext>
              </a:extLst>
            </p:cNvPr>
            <p:cNvSpPr txBox="1"/>
            <p:nvPr/>
          </p:nvSpPr>
          <p:spPr>
            <a:xfrm>
              <a:off x="49489" y="289113"/>
              <a:ext cx="3711803" cy="584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b="0" dirty="0" err="1"/>
                <a:t>MEDomicsLab</a:t>
              </a:r>
              <a:endParaRPr lang="en-US" sz="3200" b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62AAC8-FF12-65DD-AEEC-FCB0B30825DE}"/>
                </a:ext>
              </a:extLst>
            </p:cNvPr>
            <p:cNvSpPr/>
            <p:nvPr/>
          </p:nvSpPr>
          <p:spPr>
            <a:xfrm>
              <a:off x="49489" y="72892"/>
              <a:ext cx="3711803" cy="108411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lg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pic>
        <p:nvPicPr>
          <p:cNvPr id="12" name="Picture 11" descr="A computer chip on a planet&#10;&#10;Description automatically generated with medium confidence">
            <a:extLst>
              <a:ext uri="{FF2B5EF4-FFF2-40B4-BE49-F238E27FC236}">
                <a16:creationId xmlns:a16="http://schemas.microsoft.com/office/drawing/2014/main" id="{5C859D68-8500-B3A8-F71E-50ED780226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936" y="11503138"/>
            <a:ext cx="2145582" cy="1941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 descr="A colorful spheres connected to each other&#10;&#10;Description automatically generated">
            <a:extLst>
              <a:ext uri="{FF2B5EF4-FFF2-40B4-BE49-F238E27FC236}">
                <a16:creationId xmlns:a16="http://schemas.microsoft.com/office/drawing/2014/main" id="{142EB1A7-BC4A-6D47-1820-05A4BB181F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67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UTLINE">
            <a:extLst>
              <a:ext uri="{FF2B5EF4-FFF2-40B4-BE49-F238E27FC236}">
                <a16:creationId xmlns:a16="http://schemas.microsoft.com/office/drawing/2014/main" id="{31A92ECC-FD6E-294E-D179-547CD55FEE41}"/>
              </a:ext>
            </a:extLst>
          </p:cNvPr>
          <p:cNvSpPr txBox="1"/>
          <p:nvPr/>
        </p:nvSpPr>
        <p:spPr>
          <a:xfrm>
            <a:off x="9156589" y="8370221"/>
            <a:ext cx="606255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sz="4000" b="0" i="1" u="none" dirty="0"/>
              <a:t>Credits: </a:t>
            </a:r>
            <a:r>
              <a:rPr lang="en-CA" sz="4000" b="0" i="1" u="none" dirty="0" err="1"/>
              <a:t>Andréanne</a:t>
            </a:r>
            <a:r>
              <a:rPr lang="en-CA" sz="4000" b="0" i="1" u="none" dirty="0"/>
              <a:t> Allaire</a:t>
            </a:r>
            <a:endParaRPr sz="4000" b="0" i="1" u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D53A0-3CF5-2373-B771-FA5255CB4D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70" y="0"/>
            <a:ext cx="2237130" cy="2237130"/>
          </a:xfrm>
          <a:prstGeom prst="rect">
            <a:avLst/>
          </a:prstGeom>
        </p:spPr>
      </p:pic>
      <p:sp>
        <p:nvSpPr>
          <p:cNvPr id="6" name="OUTLINE">
            <a:extLst>
              <a:ext uri="{FF2B5EF4-FFF2-40B4-BE49-F238E27FC236}">
                <a16:creationId xmlns:a16="http://schemas.microsoft.com/office/drawing/2014/main" id="{87B4C975-A7B9-94D1-C72D-978E1F889EA5}"/>
              </a:ext>
            </a:extLst>
          </p:cNvPr>
          <p:cNvSpPr txBox="1"/>
          <p:nvPr/>
        </p:nvSpPr>
        <p:spPr>
          <a:xfrm>
            <a:off x="2869612" y="5406320"/>
            <a:ext cx="18636513" cy="2903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u="sng"/>
            </a:lvl1pPr>
          </a:lstStyle>
          <a:p>
            <a:r>
              <a:rPr lang="en-CA" u="none" dirty="0"/>
              <a:t>SAMPLE VIDEO</a:t>
            </a:r>
          </a:p>
          <a:p>
            <a:r>
              <a:rPr lang="en-CA" sz="7000" u="none" dirty="0"/>
              <a:t>(radiomic feature extraction via </a:t>
            </a:r>
            <a:r>
              <a:rPr lang="en-CA" sz="7000" i="1" u="none" dirty="0" err="1"/>
              <a:t>MEDimage</a:t>
            </a:r>
            <a:r>
              <a:rPr lang="en-CA" sz="7000" u="none" dirty="0"/>
              <a:t>)</a:t>
            </a:r>
            <a:endParaRPr sz="7000" u="none" dirty="0"/>
          </a:p>
        </p:txBody>
      </p:sp>
      <p:pic>
        <p:nvPicPr>
          <p:cNvPr id="3" name="Pipeline_Glioma.mp4">
            <a:hlinkClick r:id="" action="ppaction://media"/>
            <a:extLst>
              <a:ext uri="{FF2B5EF4-FFF2-40B4-BE49-F238E27FC236}">
                <a16:creationId xmlns:a16="http://schemas.microsoft.com/office/drawing/2014/main" id="{1CC84228-0EC0-5D23-38F6-5F9364AC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11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6375</TotalTime>
  <Words>677</Words>
  <Application>Microsoft Office PowerPoint</Application>
  <PresentationFormat>Custom</PresentationFormat>
  <Paragraphs>249</Paragraphs>
  <Slides>14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Desdemona</vt:lpstr>
      <vt:lpstr>Helvetica</vt:lpstr>
      <vt:lpstr>Helvetica Light</vt:lpstr>
      <vt:lpstr>Helvetica Neue</vt:lpstr>
      <vt:lpstr>Helvetica Neue Light</vt:lpstr>
      <vt:lpstr>Helvetica Neue Medium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guillaume blain</dc:creator>
  <cp:lastModifiedBy>guillaume blain</cp:lastModifiedBy>
  <cp:revision>975</cp:revision>
  <dcterms:modified xsi:type="dcterms:W3CDTF">2023-11-28T19:47:39Z</dcterms:modified>
</cp:coreProperties>
</file>